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3"/>
  </p:sldMasterIdLst>
  <p:notesMasterIdLst>
    <p:notesMasterId r:id="rId56"/>
  </p:notesMasterIdLst>
  <p:handoutMasterIdLst>
    <p:handoutMasterId r:id="rId57"/>
  </p:handoutMasterIdLst>
  <p:sldIdLst>
    <p:sldId id="283" r:id="rId4"/>
    <p:sldId id="342" r:id="rId5"/>
    <p:sldId id="344" r:id="rId6"/>
    <p:sldId id="284" r:id="rId7"/>
    <p:sldId id="285" r:id="rId8"/>
    <p:sldId id="287" r:id="rId9"/>
    <p:sldId id="345" r:id="rId10"/>
    <p:sldId id="365" r:id="rId11"/>
    <p:sldId id="367" r:id="rId12"/>
    <p:sldId id="366" r:id="rId13"/>
    <p:sldId id="386" r:id="rId14"/>
    <p:sldId id="288" r:id="rId15"/>
    <p:sldId id="359" r:id="rId16"/>
    <p:sldId id="360" r:id="rId17"/>
    <p:sldId id="369" r:id="rId18"/>
    <p:sldId id="370" r:id="rId19"/>
    <p:sldId id="346" r:id="rId20"/>
    <p:sldId id="289" r:id="rId21"/>
    <p:sldId id="296" r:id="rId22"/>
    <p:sldId id="371" r:id="rId23"/>
    <p:sldId id="372" r:id="rId24"/>
    <p:sldId id="373" r:id="rId25"/>
    <p:sldId id="374" r:id="rId26"/>
    <p:sldId id="375" r:id="rId27"/>
    <p:sldId id="376" r:id="rId28"/>
    <p:sldId id="378" r:id="rId29"/>
    <p:sldId id="379" r:id="rId30"/>
    <p:sldId id="377" r:id="rId31"/>
    <p:sldId id="423" r:id="rId32"/>
    <p:sldId id="381" r:id="rId33"/>
    <p:sldId id="424" r:id="rId34"/>
    <p:sldId id="384" r:id="rId35"/>
    <p:sldId id="385" r:id="rId36"/>
    <p:sldId id="425" r:id="rId37"/>
    <p:sldId id="380" r:id="rId38"/>
    <p:sldId id="426" r:id="rId39"/>
    <p:sldId id="382" r:id="rId40"/>
    <p:sldId id="383" r:id="rId41"/>
    <p:sldId id="445" r:id="rId42"/>
    <p:sldId id="330" r:id="rId43"/>
    <p:sldId id="361" r:id="rId44"/>
    <p:sldId id="387" r:id="rId45"/>
    <p:sldId id="388" r:id="rId46"/>
    <p:sldId id="446" r:id="rId47"/>
    <p:sldId id="389" r:id="rId48"/>
    <p:sldId id="390" r:id="rId49"/>
    <p:sldId id="417" r:id="rId50"/>
    <p:sldId id="418" r:id="rId51"/>
    <p:sldId id="419" r:id="rId52"/>
    <p:sldId id="420" r:id="rId53"/>
    <p:sldId id="421" r:id="rId54"/>
    <p:sldId id="325" r:id="rId55"/>
  </p:sldIdLst>
  <p:sldSz cx="9144000" cy="6858000" type="screen4x3"/>
  <p:notesSz cx="6858000" cy="9144000"/>
  <p:embeddedFontLst>
    <p:embeddedFont>
      <p:font typeface="Verdana" panose="020B060403050404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Alatsi" panose="020B0604020202020204"/>
      <p:regular r:id="rId67"/>
    </p:embeddedFont>
    <p:embeddedFont>
      <p:font typeface="Sanchez" panose="020B0604020202020204"/>
      <p:regular r:id="rId68"/>
    </p:embeddedFont>
    <p:embeddedFont>
      <p:font typeface="Calibri" panose="020F0502020204030204" charset="0"/>
      <p:regular r:id="rId69"/>
      <p:bold r:id="rId70"/>
      <p:italic r:id="rId71"/>
      <p:boldItalic r:id="rId72"/>
    </p:embeddedFont>
  </p:embeddedFontLst>
  <p:defaultTextStyle>
    <a:defPPr>
      <a:defRPr lang="en-US"/>
    </a:defPPr>
    <a:lvl1pPr algn="l" rtl="0" eaLnBrk="0" fontAlgn="base" hangingPunct="0">
      <a:spcBef>
        <a:spcPct val="0"/>
      </a:spcBef>
      <a:spcAft>
        <a:spcPct val="0"/>
      </a:spcAft>
      <a:defRPr sz="1400" b="1"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Verdana" panose="020B0604030504040204" pitchFamily="34" charset="0"/>
        <a:ea typeface="+mn-ea"/>
        <a:cs typeface="+mn-cs"/>
      </a:defRPr>
    </a:lvl5pPr>
    <a:lvl6pPr marL="2286000" algn="l" defTabSz="914400" rtl="0" eaLnBrk="1" latinLnBrk="0" hangingPunct="1">
      <a:defRPr sz="1400" b="1" kern="1200">
        <a:solidFill>
          <a:schemeClr val="tx1"/>
        </a:solidFill>
        <a:latin typeface="Verdana" panose="020B0604030504040204" pitchFamily="34" charset="0"/>
        <a:ea typeface="+mn-ea"/>
        <a:cs typeface="+mn-cs"/>
      </a:defRPr>
    </a:lvl6pPr>
    <a:lvl7pPr marL="2743200" algn="l" defTabSz="914400" rtl="0" eaLnBrk="1" latinLnBrk="0" hangingPunct="1">
      <a:defRPr sz="1400" b="1" kern="1200">
        <a:solidFill>
          <a:schemeClr val="tx1"/>
        </a:solidFill>
        <a:latin typeface="Verdana" panose="020B0604030504040204" pitchFamily="34" charset="0"/>
        <a:ea typeface="+mn-ea"/>
        <a:cs typeface="+mn-cs"/>
      </a:defRPr>
    </a:lvl7pPr>
    <a:lvl8pPr marL="3200400" algn="l" defTabSz="914400" rtl="0" eaLnBrk="1" latinLnBrk="0" hangingPunct="1">
      <a:defRPr sz="1400" b="1" kern="1200">
        <a:solidFill>
          <a:schemeClr val="tx1"/>
        </a:solidFill>
        <a:latin typeface="Verdana" panose="020B0604030504040204" pitchFamily="34" charset="0"/>
        <a:ea typeface="+mn-ea"/>
        <a:cs typeface="+mn-cs"/>
      </a:defRPr>
    </a:lvl8pPr>
    <a:lvl9pPr marL="3657600" algn="l" defTabSz="914400" rtl="0" eaLnBrk="1" latinLnBrk="0" hangingPunct="1">
      <a:defRPr sz="1400" b="1"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20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B686DA"/>
    <a:srgbClr val="FF0000"/>
    <a:srgbClr val="F89E5A"/>
    <a:srgbClr val="07DCF9"/>
    <a:srgbClr val="F103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2" autoAdjust="0"/>
    <p:restoredTop sz="90929" autoAdjust="0"/>
  </p:normalViewPr>
  <p:slideViewPr>
    <p:cSldViewPr showGuides="1">
      <p:cViewPr varScale="1">
        <p:scale>
          <a:sx n="70" d="100"/>
          <a:sy n="70" d="100"/>
        </p:scale>
        <p:origin x="1252" y="48"/>
      </p:cViewPr>
      <p:guideLst>
        <p:guide orient="horz" pos="220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62" d="100"/>
          <a:sy n="62" d="100"/>
        </p:scale>
        <p:origin x="3154" y="6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font" Target="fonts/font12.fntdata"/><Relationship Id="rId71" Type="http://schemas.openxmlformats.org/officeDocument/2006/relationships/font" Target="fonts/font11.fntdata"/><Relationship Id="rId70" Type="http://schemas.openxmlformats.org/officeDocument/2006/relationships/font" Target="fonts/font10.fntdata"/><Relationship Id="rId7" Type="http://schemas.openxmlformats.org/officeDocument/2006/relationships/slide" Target="slides/slide4.xml"/><Relationship Id="rId69" Type="http://schemas.openxmlformats.org/officeDocument/2006/relationships/font" Target="fonts/font9.fntdata"/><Relationship Id="rId68" Type="http://schemas.openxmlformats.org/officeDocument/2006/relationships/font" Target="fonts/font8.fntdata"/><Relationship Id="rId67" Type="http://schemas.openxmlformats.org/officeDocument/2006/relationships/font" Target="fonts/font7.fntdata"/><Relationship Id="rId66" Type="http://schemas.openxmlformats.org/officeDocument/2006/relationships/font" Target="fonts/font6.fntdata"/><Relationship Id="rId65" Type="http://schemas.openxmlformats.org/officeDocument/2006/relationships/font" Target="fonts/font5.fntdata"/><Relationship Id="rId64" Type="http://schemas.openxmlformats.org/officeDocument/2006/relationships/font" Target="fonts/font4.fntdata"/><Relationship Id="rId63" Type="http://schemas.openxmlformats.org/officeDocument/2006/relationships/font" Target="fonts/font3.fntdata"/><Relationship Id="rId62" Type="http://schemas.openxmlformats.org/officeDocument/2006/relationships/font" Target="fonts/font2.fntdata"/><Relationship Id="rId61" Type="http://schemas.openxmlformats.org/officeDocument/2006/relationships/font" Target="fonts/font1.fntdata"/><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notesMaster" Target="notesMasters/notes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20000"/>
              </a:spcBef>
              <a:buFontTx/>
              <a:buChar char="•"/>
              <a:defRPr sz="1200"/>
            </a:lvl1pPr>
          </a:lstStyle>
          <a:p>
            <a:pPr>
              <a:defRPr/>
            </a:pPr>
            <a:endParaRPr lang="en-US"/>
          </a:p>
        </p:txBody>
      </p:sp>
      <p:sp>
        <p:nvSpPr>
          <p:cNvPr id="48131"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20000"/>
              </a:spcBef>
              <a:buFontTx/>
              <a:buChar char="•"/>
              <a:defRPr sz="1200"/>
            </a:lvl1pPr>
          </a:lstStyle>
          <a:p>
            <a:pPr>
              <a:defRPr/>
            </a:pPr>
            <a:endParaRPr lang="en-US"/>
          </a:p>
        </p:txBody>
      </p:sp>
      <p:sp>
        <p:nvSpPr>
          <p:cNvPr id="48132"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20000"/>
              </a:spcBef>
              <a:buFontTx/>
              <a:buChar char="•"/>
              <a:defRPr sz="1200"/>
            </a:lvl1pPr>
          </a:lstStyle>
          <a:p>
            <a:pPr>
              <a:defRPr/>
            </a:pPr>
            <a:endParaRPr lang="en-US"/>
          </a:p>
        </p:txBody>
      </p:sp>
      <p:sp>
        <p:nvSpPr>
          <p:cNvPr id="48133"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20000"/>
              </a:spcBef>
              <a:buFontTx/>
              <a:buChar char="•"/>
              <a:defRPr sz="1200" smtClean="0"/>
            </a:lvl1pPr>
          </a:lstStyle>
          <a:p>
            <a:pPr>
              <a:defRPr/>
            </a:pPr>
            <a:fld id="{3489167D-2969-41A3-8EBC-18D076008844}" type="slidenum">
              <a:rPr lang="en-US" altLang="en-US"/>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FontTx/>
              <a:buNone/>
              <a:defRPr sz="1200" b="0">
                <a:latin typeface="Arial" panose="020B0604020202020204" pitchFamily="34"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b="0">
                <a:latin typeface="Arial" panose="020B0604020202020204" pitchFamily="34" charset="0"/>
              </a:defRPr>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FontTx/>
              <a:buNone/>
              <a:defRPr sz="1200" b="0">
                <a:latin typeface="Arial" panose="020B0604020202020204" pitchFamily="34"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FontTx/>
              <a:buNone/>
              <a:defRPr sz="1200" b="0" smtClean="0">
                <a:latin typeface="Arial" panose="020B0604020202020204" pitchFamily="34" charset="0"/>
              </a:defRPr>
            </a:lvl1pPr>
          </a:lstStyle>
          <a:p>
            <a:pPr>
              <a:defRPr/>
            </a:pPr>
            <a:fld id="{55CCC6E6-07C6-4C50-98A8-63DBFD78C0E3}"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Department of AI&amp;DS</a:t>
            </a:r>
            <a:endParaRPr lang="en-US"/>
          </a:p>
        </p:txBody>
      </p:sp>
      <p:sp>
        <p:nvSpPr>
          <p:cNvPr id="5" name="Rectangle 6"/>
          <p:cNvSpPr>
            <a:spLocks noGrp="1" noChangeArrowheads="1"/>
          </p:cNvSpPr>
          <p:nvPr>
            <p:ph type="sldNum" sz="quarter" idx="11"/>
          </p:nvPr>
        </p:nvSpPr>
        <p:spPr/>
        <p:txBody>
          <a:bodyPr/>
          <a:lstStyle>
            <a:lvl1pPr>
              <a:defRPr smtClean="0"/>
            </a:lvl1pPr>
          </a:lstStyle>
          <a:p>
            <a:pPr>
              <a:defRPr/>
            </a:pPr>
            <a:fld id="{0206E3A7-F857-4B8F-9D8E-0053BB5414B3}" type="slidenum">
              <a:rPr lang="en-US" altLang="en-US"/>
            </a:fld>
            <a:endParaRPr lang="en-US" altLang="en-US"/>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Department of AI&amp;DS</a:t>
            </a:r>
            <a:endParaRPr lang="en-US"/>
          </a:p>
        </p:txBody>
      </p:sp>
      <p:sp>
        <p:nvSpPr>
          <p:cNvPr id="5" name="Rectangle 6"/>
          <p:cNvSpPr>
            <a:spLocks noGrp="1" noChangeArrowheads="1"/>
          </p:cNvSpPr>
          <p:nvPr>
            <p:ph type="sldNum" sz="quarter" idx="11"/>
          </p:nvPr>
        </p:nvSpPr>
        <p:spPr/>
        <p:txBody>
          <a:bodyPr/>
          <a:lstStyle>
            <a:lvl1pPr>
              <a:defRPr smtClean="0"/>
            </a:lvl1pPr>
          </a:lstStyle>
          <a:p>
            <a:pPr>
              <a:defRPr/>
            </a:pPr>
            <a:fld id="{5811A9B8-382F-4D95-B030-6986695E16D3}" type="slidenum">
              <a:rPr lang="en-US" altLang="en-US"/>
            </a:fld>
            <a:endParaRPr lang="en-US" altLang="en-US"/>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Department of AI&amp;DS</a:t>
            </a:r>
            <a:endParaRPr lang="en-US"/>
          </a:p>
        </p:txBody>
      </p:sp>
      <p:sp>
        <p:nvSpPr>
          <p:cNvPr id="5" name="Rectangle 6"/>
          <p:cNvSpPr>
            <a:spLocks noGrp="1" noChangeArrowheads="1"/>
          </p:cNvSpPr>
          <p:nvPr>
            <p:ph type="sldNum" sz="quarter" idx="11"/>
          </p:nvPr>
        </p:nvSpPr>
        <p:spPr/>
        <p:txBody>
          <a:bodyPr/>
          <a:lstStyle>
            <a:lvl1pPr>
              <a:defRPr smtClean="0"/>
            </a:lvl1pPr>
          </a:lstStyle>
          <a:p>
            <a:pPr>
              <a:defRPr/>
            </a:pPr>
            <a:fld id="{1EDC5F6A-2DFF-4648-8EA4-DE3AC9D42F58}" type="slidenum">
              <a:rPr lang="en-US" altLang="en-US"/>
            </a:fld>
            <a:endParaRPr lang="en-US" altLang="en-US"/>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5"/>
          <p:cNvSpPr>
            <a:spLocks noGrp="1" noChangeArrowheads="1"/>
          </p:cNvSpPr>
          <p:nvPr>
            <p:ph type="ftr" sz="quarter" idx="10"/>
          </p:nvPr>
        </p:nvSpPr>
        <p:spPr/>
        <p:txBody>
          <a:bodyPr/>
          <a:lstStyle>
            <a:lvl1pPr>
              <a:defRPr/>
            </a:lvl1pPr>
          </a:lstStyle>
          <a:p>
            <a:pPr>
              <a:defRPr/>
            </a:pPr>
            <a:r>
              <a:rPr lang="en-US"/>
              <a:t>Department of AI&amp;DS</a:t>
            </a:r>
            <a:endParaRPr lang="en-US"/>
          </a:p>
        </p:txBody>
      </p:sp>
      <p:sp>
        <p:nvSpPr>
          <p:cNvPr id="5" name="Rectangle 6"/>
          <p:cNvSpPr>
            <a:spLocks noGrp="1" noChangeArrowheads="1"/>
          </p:cNvSpPr>
          <p:nvPr>
            <p:ph type="sldNum" sz="quarter" idx="11"/>
          </p:nvPr>
        </p:nvSpPr>
        <p:spPr/>
        <p:txBody>
          <a:bodyPr/>
          <a:lstStyle>
            <a:lvl1pPr>
              <a:defRPr smtClean="0"/>
            </a:lvl1pPr>
          </a:lstStyle>
          <a:p>
            <a:pPr>
              <a:defRPr/>
            </a:pPr>
            <a:fld id="{A2000A66-C3E2-40B6-AA00-113004FD1D81}" type="slidenum">
              <a:rPr lang="en-US" altLang="en-US"/>
            </a:fld>
            <a:endParaRPr lang="en-US"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Rectangle 5"/>
          <p:cNvSpPr>
            <a:spLocks noGrp="1" noChangeArrowheads="1"/>
          </p:cNvSpPr>
          <p:nvPr>
            <p:ph type="ftr" sz="quarter" idx="10"/>
          </p:nvPr>
        </p:nvSpPr>
        <p:spPr/>
        <p:txBody>
          <a:bodyPr/>
          <a:lstStyle>
            <a:lvl1pPr>
              <a:defRPr/>
            </a:lvl1pPr>
          </a:lstStyle>
          <a:p>
            <a:pPr>
              <a:defRPr/>
            </a:pPr>
            <a:r>
              <a:rPr lang="en-US"/>
              <a:t>Department of AI&amp;DS</a:t>
            </a:r>
            <a:endParaRPr lang="en-US"/>
          </a:p>
        </p:txBody>
      </p:sp>
      <p:sp>
        <p:nvSpPr>
          <p:cNvPr id="4" name="Rectangle 6"/>
          <p:cNvSpPr>
            <a:spLocks noGrp="1" noChangeArrowheads="1"/>
          </p:cNvSpPr>
          <p:nvPr>
            <p:ph type="sldNum" sz="quarter" idx="11"/>
          </p:nvPr>
        </p:nvSpPr>
        <p:spPr/>
        <p:txBody>
          <a:bodyPr/>
          <a:lstStyle>
            <a:lvl1pPr>
              <a:defRPr smtClean="0"/>
            </a:lvl1pPr>
          </a:lstStyle>
          <a:p>
            <a:pPr>
              <a:defRPr/>
            </a:pPr>
            <a:fld id="{A12AB4EC-545A-4221-BCAE-19A94612F6AF}" type="slidenum">
              <a:rPr lang="en-US" altLang="en-US"/>
            </a:fld>
            <a:endParaRPr lang="en-US" altLang="en-US"/>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12B3E858-A195-4F26-B40E-0C1870CA0855}" type="datetime1">
              <a:rPr lang="en-US"/>
            </a:fld>
            <a:endParaRPr lang="en-IN"/>
          </a:p>
        </p:txBody>
      </p:sp>
      <p:sp>
        <p:nvSpPr>
          <p:cNvPr id="5" name="Footer Placeholder 4"/>
          <p:cNvSpPr>
            <a:spLocks noGrp="1"/>
          </p:cNvSpPr>
          <p:nvPr>
            <p:ph type="ftr" sz="quarter" idx="11"/>
          </p:nvPr>
        </p:nvSpPr>
        <p:spPr/>
        <p:txBody>
          <a:bodyPr/>
          <a:lstStyle>
            <a:lvl1pPr>
              <a:defRPr/>
            </a:lvl1pPr>
          </a:lstStyle>
          <a:p>
            <a:pPr>
              <a:defRPr/>
            </a:pPr>
            <a:r>
              <a:rPr lang="en-IN"/>
              <a:t>Department of AI&amp;DS</a:t>
            </a:r>
            <a:endParaRPr lang="en-IN"/>
          </a:p>
        </p:txBody>
      </p:sp>
      <p:sp>
        <p:nvSpPr>
          <p:cNvPr id="6" name="Slide Number Placeholder 5"/>
          <p:cNvSpPr>
            <a:spLocks noGrp="1"/>
          </p:cNvSpPr>
          <p:nvPr>
            <p:ph type="sldNum" sz="quarter" idx="12"/>
          </p:nvPr>
        </p:nvSpPr>
        <p:spPr/>
        <p:txBody>
          <a:bodyPr/>
          <a:lstStyle>
            <a:lvl1pPr>
              <a:defRPr/>
            </a:lvl1pPr>
          </a:lstStyle>
          <a:p>
            <a:pPr>
              <a:defRPr/>
            </a:pPr>
            <a:fld id="{C1DE2C69-443F-4D1B-972B-457E80D99463}" type="slidenum">
              <a:rPr lang="en-IN"/>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8ED568F0-8DAE-4D84-885C-D868F0D1399C}" type="datetime1">
              <a:rPr lang="en-US"/>
            </a:fld>
            <a:endParaRPr lang="en-IN"/>
          </a:p>
        </p:txBody>
      </p:sp>
      <p:sp>
        <p:nvSpPr>
          <p:cNvPr id="5" name="Footer Placeholder 4"/>
          <p:cNvSpPr>
            <a:spLocks noGrp="1"/>
          </p:cNvSpPr>
          <p:nvPr>
            <p:ph type="ftr" sz="quarter" idx="11"/>
          </p:nvPr>
        </p:nvSpPr>
        <p:spPr/>
        <p:txBody>
          <a:bodyPr/>
          <a:lstStyle>
            <a:lvl1pPr>
              <a:defRPr/>
            </a:lvl1pPr>
          </a:lstStyle>
          <a:p>
            <a:pPr>
              <a:defRPr/>
            </a:pPr>
            <a:r>
              <a:rPr lang="en-IN"/>
              <a:t>Department of AI&amp;DS</a:t>
            </a:r>
            <a:endParaRPr lang="en-IN"/>
          </a:p>
        </p:txBody>
      </p:sp>
      <p:sp>
        <p:nvSpPr>
          <p:cNvPr id="6" name="Slide Number Placeholder 5"/>
          <p:cNvSpPr>
            <a:spLocks noGrp="1"/>
          </p:cNvSpPr>
          <p:nvPr>
            <p:ph type="sldNum" sz="quarter" idx="12"/>
          </p:nvPr>
        </p:nvSpPr>
        <p:spPr/>
        <p:txBody>
          <a:bodyPr/>
          <a:lstStyle>
            <a:lvl1pPr>
              <a:defRPr/>
            </a:lvl1pPr>
          </a:lstStyle>
          <a:p>
            <a:pPr>
              <a:defRPr/>
            </a:pPr>
            <a:fld id="{50220A9B-6CAE-4E79-B12E-6BFDE15F7CBF}" type="slidenum">
              <a:rPr lang="en-IN"/>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pPr>
              <a:defRPr/>
            </a:pPr>
            <a:fld id="{B929EDF2-A65B-4490-9314-4A90A91EE349}" type="datetime1">
              <a:rPr lang="en-US"/>
            </a:fld>
            <a:endParaRPr lang="en-IN"/>
          </a:p>
        </p:txBody>
      </p:sp>
      <p:sp>
        <p:nvSpPr>
          <p:cNvPr id="5" name="Footer Placeholder 4"/>
          <p:cNvSpPr>
            <a:spLocks noGrp="1"/>
          </p:cNvSpPr>
          <p:nvPr>
            <p:ph type="ftr" sz="quarter" idx="11"/>
          </p:nvPr>
        </p:nvSpPr>
        <p:spPr/>
        <p:txBody>
          <a:bodyPr/>
          <a:lstStyle>
            <a:lvl1pPr>
              <a:defRPr/>
            </a:lvl1pPr>
          </a:lstStyle>
          <a:p>
            <a:pPr>
              <a:defRPr/>
            </a:pPr>
            <a:r>
              <a:rPr lang="en-IN"/>
              <a:t>Department of AI&amp;DS</a:t>
            </a:r>
            <a:endParaRPr lang="en-IN"/>
          </a:p>
        </p:txBody>
      </p:sp>
      <p:sp>
        <p:nvSpPr>
          <p:cNvPr id="6" name="Slide Number Placeholder 5"/>
          <p:cNvSpPr>
            <a:spLocks noGrp="1"/>
          </p:cNvSpPr>
          <p:nvPr>
            <p:ph type="sldNum" sz="quarter" idx="12"/>
          </p:nvPr>
        </p:nvSpPr>
        <p:spPr/>
        <p:txBody>
          <a:bodyPr/>
          <a:lstStyle>
            <a:lvl1pPr>
              <a:defRPr/>
            </a:lvl1pPr>
          </a:lstStyle>
          <a:p>
            <a:pPr>
              <a:defRPr/>
            </a:pPr>
            <a:fld id="{58A43C8D-F9E6-465D-9CEF-8703FD41A9DF}" type="slidenum">
              <a:rPr lang="en-IN"/>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lvl1pPr>
              <a:defRPr/>
            </a:lvl1pPr>
          </a:lstStyle>
          <a:p>
            <a:pPr>
              <a:defRPr/>
            </a:pPr>
            <a:fld id="{5DA59174-A077-4EE2-B8C0-28B8699CCC5F}" type="datetime1">
              <a:rPr lang="en-US"/>
            </a:fld>
            <a:endParaRPr lang="en-IN"/>
          </a:p>
        </p:txBody>
      </p:sp>
      <p:sp>
        <p:nvSpPr>
          <p:cNvPr id="6" name="Footer Placeholder 5"/>
          <p:cNvSpPr>
            <a:spLocks noGrp="1"/>
          </p:cNvSpPr>
          <p:nvPr>
            <p:ph type="ftr" sz="quarter" idx="11"/>
          </p:nvPr>
        </p:nvSpPr>
        <p:spPr/>
        <p:txBody>
          <a:bodyPr/>
          <a:lstStyle>
            <a:lvl1pPr>
              <a:defRPr/>
            </a:lvl1pPr>
          </a:lstStyle>
          <a:p>
            <a:pPr>
              <a:defRPr/>
            </a:pPr>
            <a:r>
              <a:rPr lang="en-IN"/>
              <a:t>Department of AI&amp;DS</a:t>
            </a:r>
            <a:endParaRPr lang="en-IN"/>
          </a:p>
        </p:txBody>
      </p:sp>
      <p:sp>
        <p:nvSpPr>
          <p:cNvPr id="7" name="Slide Number Placeholder 6"/>
          <p:cNvSpPr>
            <a:spLocks noGrp="1"/>
          </p:cNvSpPr>
          <p:nvPr>
            <p:ph type="sldNum" sz="quarter" idx="12"/>
          </p:nvPr>
        </p:nvSpPr>
        <p:spPr/>
        <p:txBody>
          <a:bodyPr/>
          <a:lstStyle>
            <a:lvl1pPr>
              <a:defRPr/>
            </a:lvl1pPr>
          </a:lstStyle>
          <a:p>
            <a:pPr>
              <a:defRPr/>
            </a:pPr>
            <a:fld id="{EE0D77CC-45E3-487A-B399-9124F70E448A}" type="slidenum">
              <a:rPr lang="en-IN"/>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lvl1pPr>
              <a:defRPr/>
            </a:lvl1pPr>
          </a:lstStyle>
          <a:p>
            <a:pPr>
              <a:defRPr/>
            </a:pPr>
            <a:fld id="{05A29CE6-A8D8-4077-AF0D-2FA28F52B56A}" type="datetime1">
              <a:rPr lang="en-US"/>
            </a:fld>
            <a:endParaRPr lang="en-IN"/>
          </a:p>
        </p:txBody>
      </p:sp>
      <p:sp>
        <p:nvSpPr>
          <p:cNvPr id="8" name="Footer Placeholder 7"/>
          <p:cNvSpPr>
            <a:spLocks noGrp="1"/>
          </p:cNvSpPr>
          <p:nvPr>
            <p:ph type="ftr" sz="quarter" idx="11"/>
          </p:nvPr>
        </p:nvSpPr>
        <p:spPr/>
        <p:txBody>
          <a:bodyPr/>
          <a:lstStyle>
            <a:lvl1pPr>
              <a:defRPr/>
            </a:lvl1pPr>
          </a:lstStyle>
          <a:p>
            <a:pPr>
              <a:defRPr/>
            </a:pPr>
            <a:r>
              <a:rPr lang="en-IN"/>
              <a:t>Department of AI&amp;DS</a:t>
            </a:r>
            <a:endParaRPr lang="en-IN"/>
          </a:p>
        </p:txBody>
      </p:sp>
      <p:sp>
        <p:nvSpPr>
          <p:cNvPr id="9" name="Slide Number Placeholder 8"/>
          <p:cNvSpPr>
            <a:spLocks noGrp="1"/>
          </p:cNvSpPr>
          <p:nvPr>
            <p:ph type="sldNum" sz="quarter" idx="12"/>
          </p:nvPr>
        </p:nvSpPr>
        <p:spPr/>
        <p:txBody>
          <a:bodyPr/>
          <a:lstStyle>
            <a:lvl1pPr>
              <a:defRPr/>
            </a:lvl1pPr>
          </a:lstStyle>
          <a:p>
            <a:pPr>
              <a:defRPr/>
            </a:pPr>
            <a:fld id="{2986FCB0-A4C1-44E2-A5B8-E28BDEA8160D}" type="slidenum">
              <a:rPr lang="en-IN"/>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lvl1pPr>
          </a:lstStyle>
          <a:p>
            <a:pPr>
              <a:defRPr/>
            </a:pPr>
            <a:fld id="{D0C2809D-9583-461F-B229-839AFC1EDDB0}" type="datetime1">
              <a:rPr lang="en-US"/>
            </a:fld>
            <a:endParaRPr lang="en-IN"/>
          </a:p>
        </p:txBody>
      </p:sp>
      <p:sp>
        <p:nvSpPr>
          <p:cNvPr id="4" name="Footer Placeholder 3"/>
          <p:cNvSpPr>
            <a:spLocks noGrp="1"/>
          </p:cNvSpPr>
          <p:nvPr>
            <p:ph type="ftr" sz="quarter" idx="11"/>
          </p:nvPr>
        </p:nvSpPr>
        <p:spPr/>
        <p:txBody>
          <a:bodyPr/>
          <a:lstStyle>
            <a:lvl1pPr>
              <a:defRPr/>
            </a:lvl1pPr>
          </a:lstStyle>
          <a:p>
            <a:pPr>
              <a:defRPr/>
            </a:pPr>
            <a:r>
              <a:rPr lang="en-IN"/>
              <a:t>Department of AI&amp;DS</a:t>
            </a:r>
            <a:endParaRPr lang="en-IN"/>
          </a:p>
        </p:txBody>
      </p:sp>
      <p:sp>
        <p:nvSpPr>
          <p:cNvPr id="5" name="Slide Number Placeholder 4"/>
          <p:cNvSpPr>
            <a:spLocks noGrp="1"/>
          </p:cNvSpPr>
          <p:nvPr>
            <p:ph type="sldNum" sz="quarter" idx="12"/>
          </p:nvPr>
        </p:nvSpPr>
        <p:spPr/>
        <p:txBody>
          <a:bodyPr/>
          <a:lstStyle>
            <a:lvl1pPr>
              <a:defRPr/>
            </a:lvl1pPr>
          </a:lstStyle>
          <a:p>
            <a:pPr>
              <a:defRPr/>
            </a:pPr>
            <a:fld id="{043ACCE6-66DA-4A05-9CA1-7A904EC6DD6C}" type="slidenum">
              <a:rPr lang="en-IN"/>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4" name="Line 7"/>
          <p:cNvSpPr>
            <a:spLocks noChangeShapeType="1"/>
          </p:cNvSpPr>
          <p:nvPr userDrawn="1"/>
        </p:nvSpPr>
        <p:spPr bwMode="auto">
          <a:xfrm>
            <a:off x="685800" y="990600"/>
            <a:ext cx="8458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spAutoFit/>
          </a:bodyPr>
          <a:lstStyle/>
          <a:p>
            <a:endParaRPr lang="en-IN"/>
          </a:p>
        </p:txBody>
      </p:sp>
      <p:sp>
        <p:nvSpPr>
          <p:cNvPr id="5" name="Text Box 9"/>
          <p:cNvSpPr txBox="1">
            <a:spLocks noChangeArrowheads="1"/>
          </p:cNvSpPr>
          <p:nvPr userDrawn="1"/>
        </p:nvSpPr>
        <p:spPr bwMode="auto">
          <a:xfrm>
            <a:off x="914400" y="6248400"/>
            <a:ext cx="1981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a:spcBef>
                <a:spcPct val="20000"/>
              </a:spcBef>
              <a:buChar char="•"/>
              <a:defRPr sz="1400" b="1">
                <a:solidFill>
                  <a:schemeClr val="tx1"/>
                </a:solidFill>
                <a:latin typeface="Verdana" panose="020B0604030504040204" pitchFamily="34" charset="0"/>
              </a:defRPr>
            </a:lvl1pPr>
            <a:lvl2pPr marL="742950" indent="-285750">
              <a:spcBef>
                <a:spcPct val="20000"/>
              </a:spcBef>
              <a:buChar char="•"/>
              <a:defRPr sz="1400" b="1">
                <a:solidFill>
                  <a:schemeClr val="tx1"/>
                </a:solidFill>
                <a:latin typeface="Verdana" panose="020B0604030504040204" pitchFamily="34" charset="0"/>
              </a:defRPr>
            </a:lvl2pPr>
            <a:lvl3pPr marL="1143000" indent="-228600">
              <a:spcBef>
                <a:spcPct val="20000"/>
              </a:spcBef>
              <a:buChar char="•"/>
              <a:defRPr sz="1400" b="1">
                <a:solidFill>
                  <a:schemeClr val="tx1"/>
                </a:solidFill>
                <a:latin typeface="Verdana" panose="020B0604030504040204" pitchFamily="34" charset="0"/>
              </a:defRPr>
            </a:lvl3pPr>
            <a:lvl4pPr marL="1600200" indent="-228600">
              <a:spcBef>
                <a:spcPct val="20000"/>
              </a:spcBef>
              <a:buChar char="•"/>
              <a:defRPr sz="1400" b="1">
                <a:solidFill>
                  <a:schemeClr val="tx1"/>
                </a:solidFill>
                <a:latin typeface="Verdana" panose="020B0604030504040204" pitchFamily="34" charset="0"/>
              </a:defRPr>
            </a:lvl4pPr>
            <a:lvl5pPr marL="2057400" indent="-228600">
              <a:spcBef>
                <a:spcPct val="20000"/>
              </a:spcBef>
              <a:buChar char="•"/>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eaLnBrk="1" hangingPunct="1">
              <a:spcBef>
                <a:spcPct val="50000"/>
              </a:spcBef>
            </a:pPr>
            <a:endParaRPr lang="en-US" altLang="en-US" sz="1200"/>
          </a:p>
        </p:txBody>
      </p:sp>
      <p:sp>
        <p:nvSpPr>
          <p:cNvPr id="6" name="Text Box 10"/>
          <p:cNvSpPr txBox="1">
            <a:spLocks noChangeArrowheads="1"/>
          </p:cNvSpPr>
          <p:nvPr userDrawn="1"/>
        </p:nvSpPr>
        <p:spPr bwMode="auto">
          <a:xfrm>
            <a:off x="457200" y="6324600"/>
            <a:ext cx="289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a:spcBef>
                <a:spcPct val="20000"/>
              </a:spcBef>
              <a:buChar char="•"/>
              <a:defRPr sz="1400" b="1">
                <a:solidFill>
                  <a:schemeClr val="tx1"/>
                </a:solidFill>
                <a:latin typeface="Verdana" panose="020B0604030504040204" pitchFamily="34" charset="0"/>
              </a:defRPr>
            </a:lvl1pPr>
            <a:lvl2pPr marL="742950" indent="-285750">
              <a:spcBef>
                <a:spcPct val="20000"/>
              </a:spcBef>
              <a:buChar char="•"/>
              <a:defRPr sz="1400" b="1">
                <a:solidFill>
                  <a:schemeClr val="tx1"/>
                </a:solidFill>
                <a:latin typeface="Verdana" panose="020B0604030504040204" pitchFamily="34" charset="0"/>
              </a:defRPr>
            </a:lvl2pPr>
            <a:lvl3pPr marL="1143000" indent="-228600">
              <a:spcBef>
                <a:spcPct val="20000"/>
              </a:spcBef>
              <a:buChar char="•"/>
              <a:defRPr sz="1400" b="1">
                <a:solidFill>
                  <a:schemeClr val="tx1"/>
                </a:solidFill>
                <a:latin typeface="Verdana" panose="020B0604030504040204" pitchFamily="34" charset="0"/>
              </a:defRPr>
            </a:lvl3pPr>
            <a:lvl4pPr marL="1600200" indent="-228600">
              <a:spcBef>
                <a:spcPct val="20000"/>
              </a:spcBef>
              <a:buChar char="•"/>
              <a:defRPr sz="1400" b="1">
                <a:solidFill>
                  <a:schemeClr val="tx1"/>
                </a:solidFill>
                <a:latin typeface="Verdana" panose="020B0604030504040204" pitchFamily="34" charset="0"/>
              </a:defRPr>
            </a:lvl4pPr>
            <a:lvl5pPr marL="2057400" indent="-228600">
              <a:spcBef>
                <a:spcPct val="20000"/>
              </a:spcBef>
              <a:buChar char="•"/>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eaLnBrk="1" hangingPunct="1">
              <a:spcBef>
                <a:spcPct val="50000"/>
              </a:spcBef>
              <a:buFontTx/>
              <a:buNone/>
            </a:pPr>
            <a:fld id="{65C8C86A-B8B4-4CDC-8D8E-F3F8635D7007}" type="datetime3">
              <a:rPr lang="en-US" altLang="en-US" sz="1200">
                <a:solidFill>
                  <a:srgbClr val="0000FF"/>
                </a:solidFill>
              </a:rPr>
            </a:fld>
            <a:endParaRPr lang="en-US" altLang="en-US" sz="1200">
              <a:solidFill>
                <a:srgbClr val="0000FF"/>
              </a:solidFill>
            </a:endParaRPr>
          </a:p>
        </p:txBody>
      </p:sp>
      <p:sp>
        <p:nvSpPr>
          <p:cNvPr id="7" name="Text Box 11"/>
          <p:cNvSpPr txBox="1">
            <a:spLocks noChangeArrowheads="1"/>
          </p:cNvSpPr>
          <p:nvPr userDrawn="1"/>
        </p:nvSpPr>
        <p:spPr bwMode="auto">
          <a:xfrm>
            <a:off x="8086725" y="6446838"/>
            <a:ext cx="1079500" cy="274637"/>
          </a:xfrm>
          <a:prstGeom prst="rect">
            <a:avLst/>
          </a:prstGeom>
          <a:noFill/>
          <a:ln w="9525">
            <a:noFill/>
            <a:miter lim="800000"/>
          </a:ln>
          <a:effectLst/>
        </p:spPr>
        <p:txBody>
          <a:bodyPr>
            <a:spAutoFit/>
          </a:bodyPr>
          <a:lstStyle>
            <a:lvl1pPr marL="457200"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eaLnBrk="1" hangingPunct="1">
              <a:spcBef>
                <a:spcPct val="50000"/>
              </a:spcBef>
              <a:defRPr/>
            </a:pPr>
            <a:fld id="{938B5F95-A30A-4E5A-A0FA-871E711758A1}" type="slidenum">
              <a:rPr lang="en-US" altLang="en-US" sz="1200" smtClean="0"/>
            </a:fld>
            <a:endParaRPr lang="en-US" altLang="en-US" sz="1200"/>
          </a:p>
        </p:txBody>
      </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Footer Placeholder 5"/>
          <p:cNvSpPr>
            <a:spLocks noGrp="1" noChangeArrowheads="1"/>
          </p:cNvSpPr>
          <p:nvPr>
            <p:ph type="ftr" sz="quarter" idx="10"/>
          </p:nvPr>
        </p:nvSpPr>
        <p:spPr/>
        <p:txBody>
          <a:bodyPr/>
          <a:lstStyle>
            <a:lvl1pPr>
              <a:defRPr dirty="0"/>
            </a:lvl1pPr>
          </a:lstStyle>
          <a:p>
            <a:pPr>
              <a:defRPr/>
            </a:pPr>
            <a:r>
              <a:rPr lang="en-US"/>
              <a:t>Department of AI&amp;DS</a:t>
            </a:r>
            <a:endParaRPr lang="en-US"/>
          </a:p>
        </p:txBody>
      </p:sp>
      <p:sp>
        <p:nvSpPr>
          <p:cNvPr id="9" name="Slide Number Placeholder 6"/>
          <p:cNvSpPr>
            <a:spLocks noGrp="1" noChangeArrowheads="1"/>
          </p:cNvSpPr>
          <p:nvPr>
            <p:ph type="sldNum" sz="quarter" idx="11"/>
          </p:nvPr>
        </p:nvSpPr>
        <p:spPr/>
        <p:txBody>
          <a:bodyPr/>
          <a:lstStyle>
            <a:lvl1pPr>
              <a:defRPr smtClean="0"/>
            </a:lvl1pPr>
          </a:lstStyle>
          <a:p>
            <a:pPr>
              <a:defRPr/>
            </a:pPr>
            <a:fld id="{5B047CCD-CF62-470F-9F11-BCC0E3C2AC69}" type="slidenum">
              <a:rPr lang="en-US" altLang="en-US"/>
            </a:fld>
            <a:endParaRPr lang="en-US" altLang="en-US"/>
          </a:p>
        </p:txBody>
      </p:sp>
    </p:spTree>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41BFD307-6762-4AF6-A77E-E65ABD9C5832}" type="datetime1">
              <a:rPr lang="en-US"/>
            </a:fld>
            <a:endParaRPr lang="en-IN"/>
          </a:p>
        </p:txBody>
      </p:sp>
      <p:sp>
        <p:nvSpPr>
          <p:cNvPr id="3" name="Footer Placeholder 2"/>
          <p:cNvSpPr>
            <a:spLocks noGrp="1"/>
          </p:cNvSpPr>
          <p:nvPr>
            <p:ph type="ftr" sz="quarter" idx="11"/>
          </p:nvPr>
        </p:nvSpPr>
        <p:spPr/>
        <p:txBody>
          <a:bodyPr/>
          <a:lstStyle>
            <a:lvl1pPr>
              <a:defRPr/>
            </a:lvl1pPr>
          </a:lstStyle>
          <a:p>
            <a:pPr>
              <a:defRPr/>
            </a:pPr>
            <a:r>
              <a:rPr lang="en-IN"/>
              <a:t>Department of AI&amp;DS</a:t>
            </a:r>
            <a:endParaRPr lang="en-IN"/>
          </a:p>
        </p:txBody>
      </p:sp>
      <p:sp>
        <p:nvSpPr>
          <p:cNvPr id="4" name="Slide Number Placeholder 3"/>
          <p:cNvSpPr>
            <a:spLocks noGrp="1"/>
          </p:cNvSpPr>
          <p:nvPr>
            <p:ph type="sldNum" sz="quarter" idx="12"/>
          </p:nvPr>
        </p:nvSpPr>
        <p:spPr/>
        <p:txBody>
          <a:bodyPr/>
          <a:lstStyle>
            <a:lvl1pPr>
              <a:defRPr/>
            </a:lvl1pPr>
          </a:lstStyle>
          <a:p>
            <a:pPr>
              <a:defRPr/>
            </a:pPr>
            <a:fld id="{A83A8DFD-41A2-4464-8931-8455C6BE1570}" type="slidenum">
              <a:rPr lang="en-IN"/>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pPr>
              <a:defRPr/>
            </a:pPr>
            <a:fld id="{FD86295A-F61A-4BE3-9CEF-9C4B85EA240B}" type="datetime1">
              <a:rPr lang="en-US"/>
            </a:fld>
            <a:endParaRPr lang="en-IN"/>
          </a:p>
        </p:txBody>
      </p:sp>
      <p:sp>
        <p:nvSpPr>
          <p:cNvPr id="6" name="Footer Placeholder 5"/>
          <p:cNvSpPr>
            <a:spLocks noGrp="1"/>
          </p:cNvSpPr>
          <p:nvPr>
            <p:ph type="ftr" sz="quarter" idx="11"/>
          </p:nvPr>
        </p:nvSpPr>
        <p:spPr/>
        <p:txBody>
          <a:bodyPr/>
          <a:lstStyle>
            <a:lvl1pPr>
              <a:defRPr/>
            </a:lvl1pPr>
          </a:lstStyle>
          <a:p>
            <a:pPr>
              <a:defRPr/>
            </a:pPr>
            <a:r>
              <a:rPr lang="en-IN"/>
              <a:t>Department of AI&amp;DS</a:t>
            </a:r>
            <a:endParaRPr lang="en-IN"/>
          </a:p>
        </p:txBody>
      </p:sp>
      <p:sp>
        <p:nvSpPr>
          <p:cNvPr id="7" name="Slide Number Placeholder 6"/>
          <p:cNvSpPr>
            <a:spLocks noGrp="1"/>
          </p:cNvSpPr>
          <p:nvPr>
            <p:ph type="sldNum" sz="quarter" idx="12"/>
          </p:nvPr>
        </p:nvSpPr>
        <p:spPr/>
        <p:txBody>
          <a:bodyPr/>
          <a:lstStyle>
            <a:lvl1pPr>
              <a:defRPr/>
            </a:lvl1pPr>
          </a:lstStyle>
          <a:p>
            <a:pPr>
              <a:defRPr/>
            </a:pPr>
            <a:fld id="{C9C766C2-FA66-4B00-AE7D-D7A66000EB84}" type="slidenum">
              <a:rPr lang="en-IN"/>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pPr>
              <a:defRPr/>
            </a:pPr>
            <a:fld id="{7F4CBE75-517F-4FCD-BD75-8D2556EDCE6C}" type="datetime1">
              <a:rPr lang="en-US"/>
            </a:fld>
            <a:endParaRPr lang="en-IN"/>
          </a:p>
        </p:txBody>
      </p:sp>
      <p:sp>
        <p:nvSpPr>
          <p:cNvPr id="6" name="Footer Placeholder 5"/>
          <p:cNvSpPr>
            <a:spLocks noGrp="1"/>
          </p:cNvSpPr>
          <p:nvPr>
            <p:ph type="ftr" sz="quarter" idx="11"/>
          </p:nvPr>
        </p:nvSpPr>
        <p:spPr/>
        <p:txBody>
          <a:bodyPr/>
          <a:lstStyle>
            <a:lvl1pPr>
              <a:defRPr/>
            </a:lvl1pPr>
          </a:lstStyle>
          <a:p>
            <a:pPr>
              <a:defRPr/>
            </a:pPr>
            <a:r>
              <a:rPr lang="en-IN"/>
              <a:t>Department of AI&amp;DS</a:t>
            </a:r>
            <a:endParaRPr lang="en-IN"/>
          </a:p>
        </p:txBody>
      </p:sp>
      <p:sp>
        <p:nvSpPr>
          <p:cNvPr id="7" name="Slide Number Placeholder 6"/>
          <p:cNvSpPr>
            <a:spLocks noGrp="1"/>
          </p:cNvSpPr>
          <p:nvPr>
            <p:ph type="sldNum" sz="quarter" idx="12"/>
          </p:nvPr>
        </p:nvSpPr>
        <p:spPr/>
        <p:txBody>
          <a:bodyPr/>
          <a:lstStyle>
            <a:lvl1pPr>
              <a:defRPr/>
            </a:lvl1pPr>
          </a:lstStyle>
          <a:p>
            <a:pPr>
              <a:defRPr/>
            </a:pPr>
            <a:fld id="{29D67B2A-3C08-49FA-9760-3610EA12A5A7}" type="slidenum">
              <a:rPr lang="en-IN"/>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CCF464C2-03AB-48B4-AF96-D044B3CDC7E2}" type="datetime1">
              <a:rPr lang="en-US"/>
            </a:fld>
            <a:endParaRPr lang="en-IN"/>
          </a:p>
        </p:txBody>
      </p:sp>
      <p:sp>
        <p:nvSpPr>
          <p:cNvPr id="5" name="Footer Placeholder 4"/>
          <p:cNvSpPr>
            <a:spLocks noGrp="1"/>
          </p:cNvSpPr>
          <p:nvPr>
            <p:ph type="ftr" sz="quarter" idx="11"/>
          </p:nvPr>
        </p:nvSpPr>
        <p:spPr/>
        <p:txBody>
          <a:bodyPr/>
          <a:lstStyle>
            <a:lvl1pPr>
              <a:defRPr/>
            </a:lvl1pPr>
          </a:lstStyle>
          <a:p>
            <a:pPr>
              <a:defRPr/>
            </a:pPr>
            <a:r>
              <a:rPr lang="en-IN"/>
              <a:t>Department of AI&amp;DS</a:t>
            </a:r>
            <a:endParaRPr lang="en-IN"/>
          </a:p>
        </p:txBody>
      </p:sp>
      <p:sp>
        <p:nvSpPr>
          <p:cNvPr id="6" name="Slide Number Placeholder 5"/>
          <p:cNvSpPr>
            <a:spLocks noGrp="1"/>
          </p:cNvSpPr>
          <p:nvPr>
            <p:ph type="sldNum" sz="quarter" idx="12"/>
          </p:nvPr>
        </p:nvSpPr>
        <p:spPr/>
        <p:txBody>
          <a:bodyPr/>
          <a:lstStyle>
            <a:lvl1pPr>
              <a:defRPr/>
            </a:lvl1pPr>
          </a:lstStyle>
          <a:p>
            <a:pPr>
              <a:defRPr/>
            </a:pPr>
            <a:fld id="{7BDB1425-EB62-465B-BE06-891BD4F9DDBB}" type="slidenum">
              <a:rPr lang="en-IN"/>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5AB36279-454E-4774-AD80-D926F532451C}" type="datetime1">
              <a:rPr lang="en-US"/>
            </a:fld>
            <a:endParaRPr lang="en-IN"/>
          </a:p>
        </p:txBody>
      </p:sp>
      <p:sp>
        <p:nvSpPr>
          <p:cNvPr id="5" name="Footer Placeholder 4"/>
          <p:cNvSpPr>
            <a:spLocks noGrp="1"/>
          </p:cNvSpPr>
          <p:nvPr>
            <p:ph type="ftr" sz="quarter" idx="11"/>
          </p:nvPr>
        </p:nvSpPr>
        <p:spPr/>
        <p:txBody>
          <a:bodyPr/>
          <a:lstStyle>
            <a:lvl1pPr>
              <a:defRPr/>
            </a:lvl1pPr>
          </a:lstStyle>
          <a:p>
            <a:pPr>
              <a:defRPr/>
            </a:pPr>
            <a:r>
              <a:rPr lang="en-IN"/>
              <a:t>Department of AI&amp;DS</a:t>
            </a:r>
            <a:endParaRPr lang="en-IN"/>
          </a:p>
        </p:txBody>
      </p:sp>
      <p:sp>
        <p:nvSpPr>
          <p:cNvPr id="6" name="Slide Number Placeholder 5"/>
          <p:cNvSpPr>
            <a:spLocks noGrp="1"/>
          </p:cNvSpPr>
          <p:nvPr>
            <p:ph type="sldNum" sz="quarter" idx="12"/>
          </p:nvPr>
        </p:nvSpPr>
        <p:spPr/>
        <p:txBody>
          <a:bodyPr/>
          <a:lstStyle>
            <a:lvl1pPr>
              <a:defRPr/>
            </a:lvl1pPr>
          </a:lstStyle>
          <a:p>
            <a:pPr>
              <a:defRPr/>
            </a:pPr>
            <a:fld id="{58E40B14-4284-4269-9959-AEA5816EAF93}" type="slidenum">
              <a:rPr lang="en-IN"/>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5"/>
          <p:cNvSpPr>
            <a:spLocks noGrp="1" noChangeArrowheads="1"/>
          </p:cNvSpPr>
          <p:nvPr>
            <p:ph type="ftr" sz="quarter" idx="10"/>
          </p:nvPr>
        </p:nvSpPr>
        <p:spPr/>
        <p:txBody>
          <a:bodyPr/>
          <a:lstStyle>
            <a:lvl1pPr>
              <a:defRPr dirty="0"/>
            </a:lvl1pPr>
          </a:lstStyle>
          <a:p>
            <a:pPr>
              <a:defRPr/>
            </a:pPr>
            <a:r>
              <a:rPr lang="en-US"/>
              <a:t>Department of AI&amp;DS</a:t>
            </a:r>
            <a:endParaRPr lang="en-US"/>
          </a:p>
        </p:txBody>
      </p:sp>
      <p:sp>
        <p:nvSpPr>
          <p:cNvPr id="5" name="Rectangle 6"/>
          <p:cNvSpPr>
            <a:spLocks noGrp="1" noChangeArrowheads="1"/>
          </p:cNvSpPr>
          <p:nvPr>
            <p:ph type="sldNum" sz="quarter" idx="11"/>
          </p:nvPr>
        </p:nvSpPr>
        <p:spPr/>
        <p:txBody>
          <a:bodyPr/>
          <a:lstStyle>
            <a:lvl1pPr>
              <a:defRPr smtClean="0"/>
            </a:lvl1pPr>
          </a:lstStyle>
          <a:p>
            <a:pPr>
              <a:defRPr/>
            </a:pPr>
            <a:fld id="{6E12A729-DF76-4315-9A2A-AA5C6C1D92A0}" type="slidenum">
              <a:rPr lang="en-US" altLang="en-US"/>
            </a:fld>
            <a:endParaRPr lang="en-US" altLang="en-US"/>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ftr" sz="quarter" idx="10"/>
          </p:nvPr>
        </p:nvSpPr>
        <p:spPr/>
        <p:txBody>
          <a:bodyPr/>
          <a:lstStyle>
            <a:lvl1pPr>
              <a:defRPr dirty="0"/>
            </a:lvl1pPr>
          </a:lstStyle>
          <a:p>
            <a:pPr>
              <a:defRPr/>
            </a:pPr>
            <a:r>
              <a:rPr lang="en-US"/>
              <a:t>Department of AI&amp;DS</a:t>
            </a:r>
            <a:endParaRPr lang="en-US"/>
          </a:p>
        </p:txBody>
      </p:sp>
      <p:sp>
        <p:nvSpPr>
          <p:cNvPr id="6" name="Rectangle 6"/>
          <p:cNvSpPr>
            <a:spLocks noGrp="1" noChangeArrowheads="1"/>
          </p:cNvSpPr>
          <p:nvPr>
            <p:ph type="sldNum" sz="quarter" idx="11"/>
          </p:nvPr>
        </p:nvSpPr>
        <p:spPr/>
        <p:txBody>
          <a:bodyPr/>
          <a:lstStyle>
            <a:lvl1pPr>
              <a:defRPr smtClean="0"/>
            </a:lvl1pPr>
          </a:lstStyle>
          <a:p>
            <a:pPr>
              <a:defRPr/>
            </a:pPr>
            <a:fld id="{342790DC-B7FC-4301-A3AA-9C78087B5088}" type="slidenum">
              <a:rPr lang="en-US" altLang="en-US"/>
            </a:fld>
            <a:endParaRPr lang="en-US" altLang="en-US"/>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5"/>
          <p:cNvSpPr>
            <a:spLocks noGrp="1" noChangeArrowheads="1"/>
          </p:cNvSpPr>
          <p:nvPr>
            <p:ph type="ftr" sz="quarter" idx="10"/>
          </p:nvPr>
        </p:nvSpPr>
        <p:spPr/>
        <p:txBody>
          <a:bodyPr/>
          <a:lstStyle>
            <a:lvl1pPr>
              <a:defRPr dirty="0"/>
            </a:lvl1pPr>
          </a:lstStyle>
          <a:p>
            <a:pPr>
              <a:defRPr/>
            </a:pPr>
            <a:r>
              <a:rPr lang="en-US"/>
              <a:t>Department of AI&amp;DS</a:t>
            </a:r>
            <a:endParaRPr lang="en-US"/>
          </a:p>
        </p:txBody>
      </p:sp>
      <p:sp>
        <p:nvSpPr>
          <p:cNvPr id="8" name="Rectangle 6"/>
          <p:cNvSpPr>
            <a:spLocks noGrp="1" noChangeArrowheads="1"/>
          </p:cNvSpPr>
          <p:nvPr>
            <p:ph type="sldNum" sz="quarter" idx="11"/>
          </p:nvPr>
        </p:nvSpPr>
        <p:spPr/>
        <p:txBody>
          <a:bodyPr/>
          <a:lstStyle>
            <a:lvl1pPr>
              <a:defRPr smtClean="0"/>
            </a:lvl1pPr>
          </a:lstStyle>
          <a:p>
            <a:pPr>
              <a:defRPr/>
            </a:pPr>
            <a:fld id="{9981AADE-9601-4BAA-8929-A428F65B5457}" type="slidenum">
              <a:rPr lang="en-US" altLang="en-US"/>
            </a:fld>
            <a:endParaRPr lang="en-US" altLang="en-US"/>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5"/>
          <p:cNvSpPr>
            <a:spLocks noGrp="1" noChangeArrowheads="1"/>
          </p:cNvSpPr>
          <p:nvPr>
            <p:ph type="ftr" sz="quarter" idx="10"/>
          </p:nvPr>
        </p:nvSpPr>
        <p:spPr/>
        <p:txBody>
          <a:bodyPr/>
          <a:lstStyle>
            <a:lvl1pPr>
              <a:defRPr dirty="0"/>
            </a:lvl1pPr>
          </a:lstStyle>
          <a:p>
            <a:pPr>
              <a:defRPr/>
            </a:pPr>
            <a:r>
              <a:rPr lang="en-US"/>
              <a:t>Department of AI&amp;DS</a:t>
            </a:r>
            <a:endParaRPr lang="en-US"/>
          </a:p>
        </p:txBody>
      </p:sp>
      <p:sp>
        <p:nvSpPr>
          <p:cNvPr id="4" name="Rectangle 6"/>
          <p:cNvSpPr>
            <a:spLocks noGrp="1" noChangeArrowheads="1"/>
          </p:cNvSpPr>
          <p:nvPr>
            <p:ph type="sldNum" sz="quarter" idx="11"/>
          </p:nvPr>
        </p:nvSpPr>
        <p:spPr/>
        <p:txBody>
          <a:bodyPr/>
          <a:lstStyle>
            <a:lvl1pPr>
              <a:defRPr smtClean="0"/>
            </a:lvl1pPr>
          </a:lstStyle>
          <a:p>
            <a:pPr>
              <a:defRPr/>
            </a:pPr>
            <a:fld id="{C65C1B19-C08D-4706-9317-E4F9792EF4FC}" type="slidenum">
              <a:rPr lang="en-US" altLang="en-US"/>
            </a:fld>
            <a:endParaRPr lang="en-US" altLang="en-US"/>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r>
              <a:rPr lang="en-US"/>
              <a:t>Department of AI&amp;DS</a:t>
            </a:r>
            <a:endParaRPr lang="en-US"/>
          </a:p>
        </p:txBody>
      </p:sp>
      <p:sp>
        <p:nvSpPr>
          <p:cNvPr id="3" name="Rectangle 6"/>
          <p:cNvSpPr>
            <a:spLocks noGrp="1" noChangeArrowheads="1"/>
          </p:cNvSpPr>
          <p:nvPr>
            <p:ph type="sldNum" sz="quarter" idx="11"/>
          </p:nvPr>
        </p:nvSpPr>
        <p:spPr/>
        <p:txBody>
          <a:bodyPr/>
          <a:lstStyle>
            <a:lvl1pPr>
              <a:defRPr smtClean="0"/>
            </a:lvl1pPr>
          </a:lstStyle>
          <a:p>
            <a:pPr>
              <a:defRPr/>
            </a:pPr>
            <a:fld id="{64CDCE34-84DD-4FA6-A879-E4AE9014CE8B}" type="slidenum">
              <a:rPr lang="en-US" altLang="en-US"/>
            </a:fld>
            <a:endParaRPr lang="en-US" altLang="en-US"/>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5"/>
          <p:cNvSpPr>
            <a:spLocks noGrp="1" noChangeArrowheads="1"/>
          </p:cNvSpPr>
          <p:nvPr>
            <p:ph type="ftr" sz="quarter" idx="10"/>
          </p:nvPr>
        </p:nvSpPr>
        <p:spPr/>
        <p:txBody>
          <a:bodyPr/>
          <a:lstStyle>
            <a:lvl1pPr>
              <a:defRPr/>
            </a:lvl1pPr>
          </a:lstStyle>
          <a:p>
            <a:pPr>
              <a:defRPr/>
            </a:pPr>
            <a:r>
              <a:rPr lang="en-US"/>
              <a:t>Department of AI&amp;DS</a:t>
            </a:r>
            <a:endParaRPr lang="en-US"/>
          </a:p>
        </p:txBody>
      </p:sp>
      <p:sp>
        <p:nvSpPr>
          <p:cNvPr id="6" name="Rectangle 6"/>
          <p:cNvSpPr>
            <a:spLocks noGrp="1" noChangeArrowheads="1"/>
          </p:cNvSpPr>
          <p:nvPr>
            <p:ph type="sldNum" sz="quarter" idx="11"/>
          </p:nvPr>
        </p:nvSpPr>
        <p:spPr/>
        <p:txBody>
          <a:bodyPr/>
          <a:lstStyle>
            <a:lvl1pPr>
              <a:defRPr smtClean="0"/>
            </a:lvl1pPr>
          </a:lstStyle>
          <a:p>
            <a:pPr>
              <a:defRPr/>
            </a:pPr>
            <a:fld id="{60F13F12-2946-4FCF-A025-9656473938AD}" type="slidenum">
              <a:rPr lang="en-US" altLang="en-US"/>
            </a:fld>
            <a:endParaRPr lang="en-US" altLang="en-US"/>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5"/>
          <p:cNvSpPr>
            <a:spLocks noGrp="1" noChangeArrowheads="1"/>
          </p:cNvSpPr>
          <p:nvPr>
            <p:ph type="ftr" sz="quarter" idx="10"/>
          </p:nvPr>
        </p:nvSpPr>
        <p:spPr/>
        <p:txBody>
          <a:bodyPr/>
          <a:lstStyle>
            <a:lvl1pPr>
              <a:defRPr/>
            </a:lvl1pPr>
          </a:lstStyle>
          <a:p>
            <a:pPr>
              <a:defRPr/>
            </a:pPr>
            <a:r>
              <a:rPr lang="en-US"/>
              <a:t>Department of AI&amp;DS</a:t>
            </a:r>
            <a:endParaRPr lang="en-US"/>
          </a:p>
        </p:txBody>
      </p:sp>
      <p:sp>
        <p:nvSpPr>
          <p:cNvPr id="6" name="Rectangle 6"/>
          <p:cNvSpPr>
            <a:spLocks noGrp="1" noChangeArrowheads="1"/>
          </p:cNvSpPr>
          <p:nvPr>
            <p:ph type="sldNum" sz="quarter" idx="11"/>
          </p:nvPr>
        </p:nvSpPr>
        <p:spPr/>
        <p:txBody>
          <a:bodyPr/>
          <a:lstStyle>
            <a:lvl1pPr>
              <a:defRPr smtClean="0"/>
            </a:lvl1pPr>
          </a:lstStyle>
          <a:p>
            <a:pPr>
              <a:defRPr/>
            </a:pPr>
            <a:fld id="{31DB8C33-566E-4610-87AC-C025BDD2C50A}" type="slidenum">
              <a:rPr lang="en-US" altLang="en-US"/>
            </a:fld>
            <a:endParaRPr lang="en-US" altLang="en-US"/>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2.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endParaRPr lang="en-US" alt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b="0">
                <a:solidFill>
                  <a:srgbClr val="0000FF"/>
                </a:solidFill>
                <a:latin typeface="Arial" panose="020B0604020202020204" pitchFamily="34" charset="0"/>
              </a:defRPr>
            </a:lvl1pPr>
          </a:lstStyle>
          <a:p>
            <a:pPr>
              <a:defRPr/>
            </a:pPr>
            <a:r>
              <a:rPr lang="en-US"/>
              <a:t>Department of AI&amp;DS</a:t>
            </a:r>
            <a:endParaRPr lang="en-US"/>
          </a:p>
        </p:txBody>
      </p:sp>
      <p:sp>
        <p:nvSpPr>
          <p:cNvPr id="1030" name="Rectangle 6"/>
          <p:cNvSpPr>
            <a:spLocks noGrp="1" noChangeArrowheads="1"/>
          </p:cNvSpPr>
          <p:nvPr>
            <p:ph type="sldNum" sz="quarter" idx="4"/>
          </p:nvPr>
        </p:nvSpPr>
        <p:spPr bwMode="auto">
          <a:xfrm>
            <a:off x="6718300" y="635000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b="0" smtClean="0">
                <a:latin typeface="Arial" panose="020B0604020202020204" pitchFamily="34" charset="0"/>
              </a:defRPr>
            </a:lvl1pPr>
          </a:lstStyle>
          <a:p>
            <a:pPr>
              <a:defRPr/>
            </a:pPr>
            <a:fld id="{FB6BF329-DDB8-4C85-8107-49F2C07194AC}" type="slidenum">
              <a:rPr lang="en-US" altLang="en-US"/>
            </a:fld>
            <a:endParaRPr lang="en-US" altLang="en-US"/>
          </a:p>
        </p:txBody>
      </p:sp>
      <p:sp>
        <p:nvSpPr>
          <p:cNvPr id="2" name="Line 7"/>
          <p:cNvSpPr>
            <a:spLocks noChangeShapeType="1"/>
          </p:cNvSpPr>
          <p:nvPr userDrawn="1"/>
        </p:nvSpPr>
        <p:spPr bwMode="auto">
          <a:xfrm>
            <a:off x="685800" y="990600"/>
            <a:ext cx="8458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spAutoFit/>
          </a:bodyPr>
          <a:lstStyle/>
          <a:p>
            <a:endParaRPr lang="en-IN"/>
          </a:p>
        </p:txBody>
      </p:sp>
      <p:sp>
        <p:nvSpPr>
          <p:cNvPr id="1031" name="Text Box 9"/>
          <p:cNvSpPr txBox="1">
            <a:spLocks noChangeArrowheads="1"/>
          </p:cNvSpPr>
          <p:nvPr userDrawn="1"/>
        </p:nvSpPr>
        <p:spPr bwMode="auto">
          <a:xfrm>
            <a:off x="914400" y="6248400"/>
            <a:ext cx="1981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a:spcBef>
                <a:spcPct val="20000"/>
              </a:spcBef>
              <a:buChar char="•"/>
              <a:defRPr sz="1400" b="1">
                <a:solidFill>
                  <a:schemeClr val="tx1"/>
                </a:solidFill>
                <a:latin typeface="Verdana" panose="020B0604030504040204" pitchFamily="34" charset="0"/>
              </a:defRPr>
            </a:lvl1pPr>
            <a:lvl2pPr marL="742950" indent="-285750">
              <a:spcBef>
                <a:spcPct val="20000"/>
              </a:spcBef>
              <a:buChar char="•"/>
              <a:defRPr sz="1400" b="1">
                <a:solidFill>
                  <a:schemeClr val="tx1"/>
                </a:solidFill>
                <a:latin typeface="Verdana" panose="020B0604030504040204" pitchFamily="34" charset="0"/>
              </a:defRPr>
            </a:lvl2pPr>
            <a:lvl3pPr marL="1143000" indent="-228600">
              <a:spcBef>
                <a:spcPct val="20000"/>
              </a:spcBef>
              <a:buChar char="•"/>
              <a:defRPr sz="1400" b="1">
                <a:solidFill>
                  <a:schemeClr val="tx1"/>
                </a:solidFill>
                <a:latin typeface="Verdana" panose="020B0604030504040204" pitchFamily="34" charset="0"/>
              </a:defRPr>
            </a:lvl3pPr>
            <a:lvl4pPr marL="1600200" indent="-228600">
              <a:spcBef>
                <a:spcPct val="20000"/>
              </a:spcBef>
              <a:buChar char="•"/>
              <a:defRPr sz="1400" b="1">
                <a:solidFill>
                  <a:schemeClr val="tx1"/>
                </a:solidFill>
                <a:latin typeface="Verdana" panose="020B0604030504040204" pitchFamily="34" charset="0"/>
              </a:defRPr>
            </a:lvl4pPr>
            <a:lvl5pPr marL="2057400" indent="-228600">
              <a:spcBef>
                <a:spcPct val="20000"/>
              </a:spcBef>
              <a:buChar char="•"/>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eaLnBrk="1" hangingPunct="1">
              <a:spcBef>
                <a:spcPct val="50000"/>
              </a:spcBef>
            </a:pPr>
            <a:endParaRPr lang="en-US" altLang="en-US" sz="1200"/>
          </a:p>
        </p:txBody>
      </p:sp>
      <p:sp>
        <p:nvSpPr>
          <p:cNvPr id="1032" name="Text Box 10"/>
          <p:cNvSpPr txBox="1">
            <a:spLocks noChangeArrowheads="1"/>
          </p:cNvSpPr>
          <p:nvPr userDrawn="1"/>
        </p:nvSpPr>
        <p:spPr bwMode="auto">
          <a:xfrm>
            <a:off x="457200" y="6324600"/>
            <a:ext cx="289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a:spcBef>
                <a:spcPct val="20000"/>
              </a:spcBef>
              <a:buChar char="•"/>
              <a:defRPr sz="1400" b="1">
                <a:solidFill>
                  <a:schemeClr val="tx1"/>
                </a:solidFill>
                <a:latin typeface="Verdana" panose="020B0604030504040204" pitchFamily="34" charset="0"/>
              </a:defRPr>
            </a:lvl1pPr>
            <a:lvl2pPr marL="742950" indent="-285750">
              <a:spcBef>
                <a:spcPct val="20000"/>
              </a:spcBef>
              <a:buChar char="•"/>
              <a:defRPr sz="1400" b="1">
                <a:solidFill>
                  <a:schemeClr val="tx1"/>
                </a:solidFill>
                <a:latin typeface="Verdana" panose="020B0604030504040204" pitchFamily="34" charset="0"/>
              </a:defRPr>
            </a:lvl2pPr>
            <a:lvl3pPr marL="1143000" indent="-228600">
              <a:spcBef>
                <a:spcPct val="20000"/>
              </a:spcBef>
              <a:buChar char="•"/>
              <a:defRPr sz="1400" b="1">
                <a:solidFill>
                  <a:schemeClr val="tx1"/>
                </a:solidFill>
                <a:latin typeface="Verdana" panose="020B0604030504040204" pitchFamily="34" charset="0"/>
              </a:defRPr>
            </a:lvl3pPr>
            <a:lvl4pPr marL="1600200" indent="-228600">
              <a:spcBef>
                <a:spcPct val="20000"/>
              </a:spcBef>
              <a:buChar char="•"/>
              <a:defRPr sz="1400" b="1">
                <a:solidFill>
                  <a:schemeClr val="tx1"/>
                </a:solidFill>
                <a:latin typeface="Verdana" panose="020B0604030504040204" pitchFamily="34" charset="0"/>
              </a:defRPr>
            </a:lvl4pPr>
            <a:lvl5pPr marL="2057400" indent="-228600">
              <a:spcBef>
                <a:spcPct val="20000"/>
              </a:spcBef>
              <a:buChar char="•"/>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eaLnBrk="1" hangingPunct="1">
              <a:spcBef>
                <a:spcPct val="50000"/>
              </a:spcBef>
              <a:buFontTx/>
              <a:buNone/>
            </a:pPr>
            <a:fld id="{037C592F-0076-4422-8828-0D7D99DF8568}" type="datetime3">
              <a:rPr lang="en-US" altLang="en-US" sz="1200">
                <a:solidFill>
                  <a:srgbClr val="0000FF"/>
                </a:solidFill>
              </a:rPr>
            </a:fld>
            <a:endParaRPr lang="en-US" altLang="en-US" sz="1200">
              <a:solidFill>
                <a:srgbClr val="0000FF"/>
              </a:solidFill>
            </a:endParaRPr>
          </a:p>
        </p:txBody>
      </p:sp>
      <p:sp>
        <p:nvSpPr>
          <p:cNvPr id="1035" name="Text Box 11"/>
          <p:cNvSpPr txBox="1">
            <a:spLocks noChangeArrowheads="1"/>
          </p:cNvSpPr>
          <p:nvPr userDrawn="1"/>
        </p:nvSpPr>
        <p:spPr bwMode="auto">
          <a:xfrm>
            <a:off x="8318500" y="6446838"/>
            <a:ext cx="609600" cy="639762"/>
          </a:xfrm>
          <a:prstGeom prst="rect">
            <a:avLst/>
          </a:prstGeom>
          <a:noFill/>
          <a:ln w="9525">
            <a:noFill/>
            <a:miter lim="800000"/>
          </a:ln>
          <a:effectLst/>
        </p:spPr>
        <p:txBody>
          <a:bodyPr>
            <a:spAutoFit/>
          </a:bodyPr>
          <a:lstStyle>
            <a:lvl1pPr marL="457200"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eaLnBrk="1" hangingPunct="1">
              <a:spcBef>
                <a:spcPct val="50000"/>
              </a:spcBef>
              <a:defRPr/>
            </a:pPr>
            <a:fld id="{64F2C2B1-CF8E-40C9-AB2B-F18C56EBC502}" type="slidenum">
              <a:rPr lang="en-US" altLang="en-US" sz="1200" smtClean="0"/>
            </a:fld>
            <a:endParaRPr lang="en-US" altLang="en-US" sz="12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zoom/>
  </p:transition>
  <p:hf sldNum="0" hdr="0"/>
  <p:txStyles>
    <p:titleStyle>
      <a:lvl1pPr algn="ctr" rtl="0" eaLnBrk="0" fontAlgn="base" hangingPunct="0">
        <a:spcBef>
          <a:spcPct val="0"/>
        </a:spcBef>
        <a:spcAft>
          <a:spcPct val="0"/>
        </a:spcAft>
        <a:defRPr sz="4400">
          <a:solidFill>
            <a:schemeClr val="tx2"/>
          </a:solidFill>
          <a:latin typeface="Arial" panose="020B0604020202020204" pitchFamily="34" charset="0"/>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endParaRPr lang="en-IN" altLang="en-US"/>
          </a:p>
        </p:txBody>
      </p:sp>
      <p:sp>
        <p:nvSpPr>
          <p:cNvPr id="2051" name="Text Placeholder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IN" alt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spcBef>
                <a:spcPct val="20000"/>
              </a:spcBef>
              <a:buFontTx/>
              <a:buChar char="•"/>
              <a:defRPr sz="1200" smtClean="0">
                <a:solidFill>
                  <a:schemeClr val="tx1">
                    <a:tint val="75000"/>
                  </a:schemeClr>
                </a:solidFill>
              </a:defRPr>
            </a:lvl1pPr>
          </a:lstStyle>
          <a:p>
            <a:pPr>
              <a:defRPr/>
            </a:pPr>
            <a:fld id="{53BC952B-AB14-4BE5-95CF-CB253FC5A433}" type="datetime1">
              <a:rPr lang="en-US"/>
            </a:fld>
            <a:endParaRPr lang="en-IN"/>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spcBef>
                <a:spcPct val="20000"/>
              </a:spcBef>
              <a:buFontTx/>
              <a:buChar char="•"/>
              <a:defRPr sz="1200" dirty="0">
                <a:solidFill>
                  <a:schemeClr val="tx1">
                    <a:tint val="75000"/>
                  </a:schemeClr>
                </a:solidFill>
              </a:defRPr>
            </a:lvl1pPr>
          </a:lstStyle>
          <a:p>
            <a:pPr>
              <a:defRPr/>
            </a:pPr>
            <a:r>
              <a:rPr lang="en-IN"/>
              <a:t>Department of AI&amp;DS</a:t>
            </a:r>
            <a:endParaRPr lang="en-IN"/>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spcBef>
                <a:spcPct val="20000"/>
              </a:spcBef>
              <a:buFontTx/>
              <a:buChar char="•"/>
              <a:defRPr sz="1200" smtClean="0">
                <a:solidFill>
                  <a:schemeClr val="tx1">
                    <a:tint val="75000"/>
                  </a:schemeClr>
                </a:solidFill>
              </a:defRPr>
            </a:lvl1pPr>
          </a:lstStyle>
          <a:p>
            <a:pPr>
              <a:defRPr/>
            </a:pPr>
            <a:fld id="{0079F6D1-884E-41BA-BCFA-040A80CBF9B6}" type="slidenum">
              <a:rPr lang="en-IN"/>
            </a:fld>
            <a:endParaRPr lang="en-I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GI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2.wdp"/><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9699" name="Rectangle 2"/>
          <p:cNvSpPr>
            <a:spLocks noGrp="1" noChangeArrowheads="1"/>
          </p:cNvSpPr>
          <p:nvPr>
            <p:ph type="title"/>
          </p:nvPr>
        </p:nvSpPr>
        <p:spPr>
          <a:xfrm>
            <a:off x="838200" y="533400"/>
            <a:ext cx="8229600" cy="1143000"/>
          </a:xfrm>
        </p:spPr>
        <p:txBody>
          <a:bodyPr/>
          <a:lstStyle/>
          <a:p>
            <a:pPr eaLnBrk="1" hangingPunct="1"/>
            <a:r>
              <a:rPr lang="en-US" altLang="en-US" sz="3200" b="1" dirty="0">
                <a:latin typeface="Arial" panose="020B0604020202020204" pitchFamily="34" charset="0"/>
              </a:rPr>
              <a:t>Pedestrian Crossing Intention Prediction </a:t>
            </a:r>
            <a:br>
              <a:rPr lang="en-US" altLang="en-US" sz="3200" b="1" dirty="0">
                <a:latin typeface="Arial" panose="020B0604020202020204" pitchFamily="34" charset="0"/>
              </a:rPr>
            </a:br>
            <a:r>
              <a:rPr lang="en-US" altLang="en-US" sz="3200" b="1" dirty="0">
                <a:latin typeface="Arial" panose="020B0604020202020204" pitchFamily="34" charset="0"/>
              </a:rPr>
              <a:t>From Surveillance Videos </a:t>
            </a:r>
            <a:br>
              <a:rPr lang="en-US" altLang="en-US" sz="3200" b="1" dirty="0">
                <a:latin typeface="Arial" panose="020B0604020202020204" pitchFamily="34" charset="0"/>
              </a:rPr>
            </a:br>
            <a:r>
              <a:rPr lang="en-US" altLang="en-US" sz="3200" b="1" dirty="0">
                <a:latin typeface="Arial" panose="020B0604020202020204" pitchFamily="34" charset="0"/>
              </a:rPr>
              <a:t>for Over-the-Horizon </a:t>
            </a:r>
            <a:br>
              <a:rPr lang="en-US" altLang="en-US" sz="3200" b="1" dirty="0">
                <a:latin typeface="Arial" panose="020B0604020202020204" pitchFamily="34" charset="0"/>
              </a:rPr>
            </a:br>
            <a:r>
              <a:rPr lang="en-US" altLang="en-US" sz="3200" b="1" dirty="0">
                <a:latin typeface="Arial" panose="020B0604020202020204" pitchFamily="34" charset="0"/>
              </a:rPr>
              <a:t>Safety Warning</a:t>
            </a:r>
            <a:endParaRPr lang="en-US" altLang="en-US" sz="3200" b="1" dirty="0">
              <a:latin typeface="Arial" panose="020B0604020202020204" pitchFamily="34" charset="0"/>
            </a:endParaRPr>
          </a:p>
        </p:txBody>
      </p:sp>
      <p:sp>
        <p:nvSpPr>
          <p:cNvPr id="29700" name="Rectangle 3"/>
          <p:cNvSpPr>
            <a:spLocks noGrp="1" noChangeArrowheads="1"/>
          </p:cNvSpPr>
          <p:nvPr>
            <p:ph type="body" idx="1"/>
          </p:nvPr>
        </p:nvSpPr>
        <p:spPr>
          <a:xfrm>
            <a:off x="838200" y="2329543"/>
            <a:ext cx="8077200" cy="3156857"/>
          </a:xfrm>
        </p:spPr>
        <p:txBody>
          <a:bodyPr/>
          <a:lstStyle/>
          <a:p>
            <a:pPr eaLnBrk="1" hangingPunct="1">
              <a:lnSpc>
                <a:spcPct val="90000"/>
              </a:lnSpc>
              <a:buFontTx/>
              <a:buNone/>
            </a:pPr>
            <a:r>
              <a:rPr lang="en-US" altLang="en-US" sz="2800" b="1" dirty="0">
                <a:latin typeface="Arial" panose="020B0604020202020204" pitchFamily="34" charset="0"/>
              </a:rPr>
              <a:t>	MEMBERS:</a:t>
            </a:r>
            <a:endParaRPr lang="en-US" altLang="en-US" sz="2800" b="1" dirty="0">
              <a:latin typeface="Arial" panose="020B0604020202020204" pitchFamily="34" charset="0"/>
            </a:endParaRPr>
          </a:p>
          <a:p>
            <a:pPr eaLnBrk="1" hangingPunct="1">
              <a:lnSpc>
                <a:spcPct val="90000"/>
              </a:lnSpc>
              <a:buFontTx/>
              <a:buNone/>
            </a:pPr>
            <a:r>
              <a:rPr lang="en-US" altLang="en-US" sz="2800" b="1" dirty="0">
                <a:latin typeface="Arial" panose="020B0604020202020204" pitchFamily="34" charset="0"/>
              </a:rPr>
              <a:t>         </a:t>
            </a:r>
            <a:r>
              <a:rPr lang="en-US" altLang="en-US" sz="2000" dirty="0">
                <a:latin typeface="Arial" panose="020B0604020202020204" pitchFamily="34" charset="0"/>
              </a:rPr>
              <a:t>S. Pushpa Rani (21BAD019)</a:t>
            </a:r>
            <a:endParaRPr lang="en-US" altLang="en-US" sz="2000" dirty="0">
              <a:latin typeface="Arial" panose="020B0604020202020204" pitchFamily="34" charset="0"/>
            </a:endParaRPr>
          </a:p>
          <a:p>
            <a:pPr eaLnBrk="1" hangingPunct="1">
              <a:lnSpc>
                <a:spcPct val="90000"/>
              </a:lnSpc>
              <a:buFontTx/>
              <a:buNone/>
            </a:pPr>
            <a:r>
              <a:rPr lang="en-US" altLang="en-US" sz="2000" dirty="0">
                <a:latin typeface="Arial" panose="020B0604020202020204" pitchFamily="34" charset="0"/>
              </a:rPr>
              <a:t>             R. </a:t>
            </a:r>
            <a:r>
              <a:rPr lang="en-US" altLang="en-US" sz="2000" dirty="0" err="1">
                <a:latin typeface="Arial" panose="020B0604020202020204" pitchFamily="34" charset="0"/>
              </a:rPr>
              <a:t>Vithya</a:t>
            </a:r>
            <a:r>
              <a:rPr lang="en-US" altLang="en-US" sz="2000" dirty="0">
                <a:latin typeface="Arial" panose="020B0604020202020204" pitchFamily="34" charset="0"/>
              </a:rPr>
              <a:t> Sri  (21BAD030)</a:t>
            </a:r>
            <a:endParaRPr lang="en-US" altLang="en-US" sz="2000" dirty="0">
              <a:latin typeface="Arial" panose="020B0604020202020204" pitchFamily="34" charset="0"/>
            </a:endParaRPr>
          </a:p>
          <a:p>
            <a:pPr eaLnBrk="1" hangingPunct="1">
              <a:lnSpc>
                <a:spcPct val="90000"/>
              </a:lnSpc>
              <a:buFontTx/>
              <a:buNone/>
            </a:pPr>
            <a:r>
              <a:rPr lang="en-US" altLang="en-US" sz="2800" b="1" dirty="0">
                <a:latin typeface="Arial" panose="020B0604020202020204" pitchFamily="34" charset="0"/>
              </a:rPr>
              <a:t>	GUIDE:</a:t>
            </a:r>
            <a:r>
              <a:rPr lang="en-US" altLang="en-US" sz="2400" b="1" dirty="0">
                <a:latin typeface="Arial" panose="020B0604020202020204" pitchFamily="34" charset="0"/>
              </a:rPr>
              <a:t>	</a:t>
            </a:r>
            <a:r>
              <a:rPr lang="en-US" altLang="en-US" sz="2800" b="1" dirty="0">
                <a:latin typeface="Arial" panose="020B0604020202020204" pitchFamily="34" charset="0"/>
              </a:rPr>
              <a:t>    </a:t>
            </a:r>
            <a:endParaRPr lang="en-US" altLang="en-US" sz="2800" b="1" dirty="0">
              <a:latin typeface="Arial" panose="020B0604020202020204" pitchFamily="34" charset="0"/>
            </a:endParaRPr>
          </a:p>
          <a:p>
            <a:pPr marL="0" lvl="0" indent="0" algn="l" rtl="0">
              <a:lnSpc>
                <a:spcPct val="150000"/>
              </a:lnSpc>
              <a:spcBef>
                <a:spcPts val="0"/>
              </a:spcBef>
              <a:spcAft>
                <a:spcPts val="0"/>
              </a:spcAft>
              <a:buNone/>
            </a:pPr>
            <a:r>
              <a:rPr lang="en-US" sz="2000" dirty="0"/>
              <a:t>         Dr. P. </a:t>
            </a:r>
            <a:r>
              <a:rPr lang="en-US" sz="2000" dirty="0" err="1"/>
              <a:t>Swathika</a:t>
            </a:r>
            <a:r>
              <a:rPr lang="en-US" sz="2000" dirty="0"/>
              <a:t> </a:t>
            </a:r>
            <a:r>
              <a:rPr lang="en-US" sz="2000" dirty="0" err="1"/>
              <a:t>B.Tech</a:t>
            </a:r>
            <a:r>
              <a:rPr lang="en-US" sz="2000" dirty="0"/>
              <a:t>, M.E, </a:t>
            </a:r>
            <a:r>
              <a:rPr lang="en-US" sz="2000" dirty="0" err="1"/>
              <a:t>Ph.d.</a:t>
            </a:r>
            <a:endParaRPr lang="en-US" sz="2000" dirty="0"/>
          </a:p>
          <a:p>
            <a:pPr marL="0" lvl="0" indent="0" algn="l" rtl="0">
              <a:lnSpc>
                <a:spcPct val="150000"/>
              </a:lnSpc>
              <a:spcBef>
                <a:spcPts val="0"/>
              </a:spcBef>
              <a:spcAft>
                <a:spcPts val="0"/>
              </a:spcAft>
              <a:buNone/>
            </a:pPr>
            <a:r>
              <a:rPr lang="en-US" sz="2000" dirty="0"/>
              <a:t>         Assistant Professor(AI&amp;DS)</a:t>
            </a:r>
            <a:endParaRPr lang="en-US" altLang="en-US" sz="2000" b="1" dirty="0">
              <a:latin typeface="Arial" panose="020B0604020202020204" pitchFamily="34" charset="0"/>
            </a:endParaRPr>
          </a:p>
          <a:p>
            <a:pPr eaLnBrk="1" hangingPunct="1">
              <a:lnSpc>
                <a:spcPct val="90000"/>
              </a:lnSpc>
              <a:buFontTx/>
              <a:buNone/>
            </a:pPr>
            <a:endParaRPr lang="en-US" altLang="en-US" sz="2800" b="1" dirty="0">
              <a:latin typeface="Arial" panose="020B0604020202020204" pitchFamily="34" charset="0"/>
            </a:endParaRPr>
          </a:p>
          <a:p>
            <a:pPr algn="ctr" eaLnBrk="1" hangingPunct="1">
              <a:lnSpc>
                <a:spcPct val="90000"/>
              </a:lnSpc>
              <a:buFontTx/>
              <a:buNone/>
            </a:pPr>
            <a:r>
              <a:rPr lang="en-US" altLang="en-US" sz="2400" b="1" dirty="0">
                <a:latin typeface="Arial" panose="020B0604020202020204" pitchFamily="34" charset="0"/>
              </a:rPr>
              <a:t>Department of Artificial Intelligence and Data Science</a:t>
            </a:r>
            <a:endParaRPr lang="en-US" altLang="en-US" sz="2400" b="1" dirty="0">
              <a:latin typeface="Arial" panose="020B0604020202020204" pitchFamily="34" charset="0"/>
            </a:endParaRPr>
          </a:p>
          <a:p>
            <a:pPr algn="ctr" eaLnBrk="1" hangingPunct="1">
              <a:lnSpc>
                <a:spcPct val="90000"/>
              </a:lnSpc>
              <a:buFontTx/>
              <a:buNone/>
            </a:pPr>
            <a:r>
              <a:rPr lang="en-US" altLang="en-US" sz="2400" b="1" dirty="0" err="1">
                <a:latin typeface="Arial" panose="020B0604020202020204" pitchFamily="34" charset="0"/>
              </a:rPr>
              <a:t>Mepco</a:t>
            </a:r>
            <a:r>
              <a:rPr lang="en-US" altLang="en-US" sz="2400" b="1" dirty="0">
                <a:latin typeface="Arial" panose="020B0604020202020204" pitchFamily="34" charset="0"/>
              </a:rPr>
              <a:t> Schlenk Engineering College</a:t>
            </a:r>
            <a:br>
              <a:rPr lang="en-US" altLang="en-US" sz="2800" b="1" dirty="0">
                <a:latin typeface="Arial" panose="020B0604020202020204" pitchFamily="34" charset="0"/>
              </a:rPr>
            </a:br>
            <a:br>
              <a:rPr lang="en-US" altLang="en-US" sz="2800" b="1" dirty="0">
                <a:latin typeface="Arial" panose="020B0604020202020204" pitchFamily="34" charset="0"/>
              </a:rPr>
            </a:br>
            <a:endParaRPr lang="en-US" altLang="en-US" sz="2800" b="1" dirty="0">
              <a:latin typeface="Arial" panose="020B0604020202020204" pitchFamily="34" charset="0"/>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Footer Placeholder 3"/>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400" b="1">
                <a:solidFill>
                  <a:schemeClr val="tx1"/>
                </a:solidFill>
                <a:latin typeface="Verdana" panose="020B0604030504040204" pitchFamily="34" charset="0"/>
              </a:defRPr>
            </a:lvl1pPr>
            <a:lvl2pPr marL="742950" indent="-285750">
              <a:spcBef>
                <a:spcPct val="20000"/>
              </a:spcBef>
              <a:buChar char="•"/>
              <a:defRPr sz="1400" b="1">
                <a:solidFill>
                  <a:schemeClr val="tx1"/>
                </a:solidFill>
                <a:latin typeface="Verdana" panose="020B0604030504040204" pitchFamily="34" charset="0"/>
              </a:defRPr>
            </a:lvl2pPr>
            <a:lvl3pPr marL="1143000" indent="-228600">
              <a:spcBef>
                <a:spcPct val="20000"/>
              </a:spcBef>
              <a:buChar char="•"/>
              <a:defRPr sz="1400" b="1">
                <a:solidFill>
                  <a:schemeClr val="tx1"/>
                </a:solidFill>
                <a:latin typeface="Verdana" panose="020B0604030504040204" pitchFamily="34" charset="0"/>
              </a:defRPr>
            </a:lvl3pPr>
            <a:lvl4pPr marL="1600200" indent="-228600">
              <a:spcBef>
                <a:spcPct val="20000"/>
              </a:spcBef>
              <a:buChar char="•"/>
              <a:defRPr sz="1400" b="1">
                <a:solidFill>
                  <a:schemeClr val="tx1"/>
                </a:solidFill>
                <a:latin typeface="Verdana" panose="020B0604030504040204" pitchFamily="34" charset="0"/>
              </a:defRPr>
            </a:lvl4pPr>
            <a:lvl5pPr marL="2057400" indent="-228600">
              <a:spcBef>
                <a:spcPct val="20000"/>
              </a:spcBef>
              <a:buChar char="•"/>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a:spcBef>
                <a:spcPct val="0"/>
              </a:spcBef>
              <a:buFontTx/>
              <a:buNone/>
            </a:pPr>
            <a:r>
              <a:rPr lang="en-US" altLang="en-US" b="0">
                <a:solidFill>
                  <a:srgbClr val="0000FF"/>
                </a:solidFill>
                <a:latin typeface="Arial" panose="020B0604020202020204" pitchFamily="34" charset="0"/>
              </a:rPr>
              <a:t>Department of AI&amp;DS</a:t>
            </a:r>
            <a:endParaRPr lang="en-US" altLang="en-US" b="0">
              <a:solidFill>
                <a:srgbClr val="0000FF"/>
              </a:solidFill>
              <a:latin typeface="Arial" panose="020B0604020202020204" pitchFamily="34" charset="0"/>
            </a:endParaRPr>
          </a:p>
        </p:txBody>
      </p:sp>
      <p:sp>
        <p:nvSpPr>
          <p:cNvPr id="8" name="TextBox 7"/>
          <p:cNvSpPr txBox="1"/>
          <p:nvPr/>
        </p:nvSpPr>
        <p:spPr>
          <a:xfrm>
            <a:off x="762000" y="533400"/>
            <a:ext cx="8229600" cy="5909310"/>
          </a:xfrm>
          <a:prstGeom prst="rect">
            <a:avLst/>
          </a:prstGeom>
          <a:noFill/>
        </p:spPr>
        <p:txBody>
          <a:bodyPr wrap="square">
            <a:spAutoFit/>
          </a:bodyPr>
          <a:lstStyle/>
          <a:p>
            <a:pPr algn="just"/>
            <a:r>
              <a:rPr lang="en-US" sz="1800" dirty="0">
                <a:solidFill>
                  <a:srgbClr val="000099"/>
                </a:solidFill>
                <a:latin typeface="Arial" panose="020B0604020202020204" pitchFamily="34" charset="0"/>
                <a:cs typeface="Arial" panose="020B0604020202020204" pitchFamily="34" charset="0"/>
              </a:rPr>
              <a:t>Title:</a:t>
            </a:r>
            <a:r>
              <a:rPr lang="en-US" sz="1800" dirty="0">
                <a:latin typeface="Arial" panose="020B0604020202020204" pitchFamily="34" charset="0"/>
                <a:cs typeface="Arial" panose="020B0604020202020204" pitchFamily="34" charset="0"/>
              </a:rPr>
              <a:t> Visual reasoning using graph convolutional networks for predicting pedestrian crossing intention</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Authors: </a:t>
            </a:r>
            <a:r>
              <a:rPr lang="en-US" sz="1800" dirty="0">
                <a:latin typeface="Arial" panose="020B0604020202020204" pitchFamily="34" charset="0"/>
                <a:cs typeface="Arial" panose="020B0604020202020204" pitchFamily="34" charset="0"/>
              </a:rPr>
              <a:t>T. Chen, R. Tian, and Z. Ding,</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Published in: </a:t>
            </a:r>
            <a:r>
              <a:rPr lang="en-US" sz="1800" dirty="0">
                <a:latin typeface="Arial" panose="020B0604020202020204" pitchFamily="34" charset="0"/>
                <a:cs typeface="Arial" panose="020B0604020202020204" pitchFamily="34" charset="0"/>
              </a:rPr>
              <a:t>Proceedings of the IEEE/CVF International Conference on Computer Vision Workshops (ICCVW)</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Publication Date: </a:t>
            </a:r>
            <a:r>
              <a:rPr lang="en-US" sz="1800" dirty="0">
                <a:latin typeface="Arial" panose="020B0604020202020204" pitchFamily="34" charset="0"/>
                <a:cs typeface="Arial" panose="020B0604020202020204" pitchFamily="34" charset="0"/>
              </a:rPr>
              <a:t>October 2021</a:t>
            </a:r>
            <a:endParaRPr lang="en-IN" sz="1800" dirty="0">
              <a:latin typeface="Arial" panose="020B0604020202020204" pitchFamily="34" charset="0"/>
              <a:cs typeface="Arial" panose="020B0604020202020204" pitchFamily="34" charset="0"/>
            </a:endParaRPr>
          </a:p>
          <a:p>
            <a:pPr algn="just"/>
            <a:r>
              <a:rPr lang="en-IN" sz="1800" dirty="0">
                <a:latin typeface="Arial" panose="020B0604020202020204" pitchFamily="34" charset="0"/>
                <a:cs typeface="Arial" panose="020B0604020202020204" pitchFamily="34" charset="0"/>
              </a:rPr>
              <a:t>Merits</a:t>
            </a:r>
            <a:endParaRPr lang="en-IN" sz="18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It extracts the visual appearance of all objects in a scene.</a:t>
            </a:r>
            <a:endParaRPr lang="en-US" sz="16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Uses GCN autoencoders with LSTM to encode the relationship between pedestrian and other objects in the scene.</a:t>
            </a:r>
            <a:endParaRPr lang="en-US" sz="16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It significantly enhances prediction accuracy for pedestrians with no crossing intention.</a:t>
            </a:r>
            <a:endParaRPr lang="en-US" sz="16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framework integrates pedestrian and object visual features .SO, achieves a balanced accuracy (0.79)</a:t>
            </a:r>
            <a:endParaRPr lang="en-IN" sz="1800" dirty="0">
              <a:latin typeface="Arial" panose="020B0604020202020204" pitchFamily="34" charset="0"/>
              <a:cs typeface="Arial" panose="020B0604020202020204" pitchFamily="34" charset="0"/>
            </a:endParaRPr>
          </a:p>
          <a:p>
            <a:pPr algn="just"/>
            <a:r>
              <a:rPr lang="en-IN" sz="1800" dirty="0">
                <a:latin typeface="Arial" panose="020B0604020202020204" pitchFamily="34" charset="0"/>
                <a:cs typeface="Arial" panose="020B0604020202020204" pitchFamily="34" charset="0"/>
              </a:rPr>
              <a:t>Demerits</a:t>
            </a:r>
            <a:endParaRPr lang="en-IN" sz="18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The model relies heavily on precise annotations of pedestrian bounding boxes and pose estimations, which may not always be feasible in real-world scenarios.</a:t>
            </a:r>
            <a:endParaRPr lang="en-US" sz="16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Higher computational process.</a:t>
            </a:r>
            <a:endParaRPr lang="en-IN" sz="1600" b="0" dirty="0">
              <a:latin typeface="Arial" panose="020B0604020202020204" pitchFamily="34" charset="0"/>
              <a:cs typeface="Arial" panose="020B0604020202020204" pitchFamily="34" charset="0"/>
            </a:endParaRPr>
          </a:p>
          <a:p>
            <a:pPr algn="just"/>
            <a:endParaRPr lang="en-IN" sz="1800"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Footer Placeholder 3"/>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400" b="1">
                <a:solidFill>
                  <a:schemeClr val="tx1"/>
                </a:solidFill>
                <a:latin typeface="Verdana" panose="020B0604030504040204" pitchFamily="34" charset="0"/>
              </a:defRPr>
            </a:lvl1pPr>
            <a:lvl2pPr marL="742950" indent="-285750">
              <a:spcBef>
                <a:spcPct val="20000"/>
              </a:spcBef>
              <a:buChar char="•"/>
              <a:defRPr sz="1400" b="1">
                <a:solidFill>
                  <a:schemeClr val="tx1"/>
                </a:solidFill>
                <a:latin typeface="Verdana" panose="020B0604030504040204" pitchFamily="34" charset="0"/>
              </a:defRPr>
            </a:lvl2pPr>
            <a:lvl3pPr marL="1143000" indent="-228600">
              <a:spcBef>
                <a:spcPct val="20000"/>
              </a:spcBef>
              <a:buChar char="•"/>
              <a:defRPr sz="1400" b="1">
                <a:solidFill>
                  <a:schemeClr val="tx1"/>
                </a:solidFill>
                <a:latin typeface="Verdana" panose="020B0604030504040204" pitchFamily="34" charset="0"/>
              </a:defRPr>
            </a:lvl3pPr>
            <a:lvl4pPr marL="1600200" indent="-228600">
              <a:spcBef>
                <a:spcPct val="20000"/>
              </a:spcBef>
              <a:buChar char="•"/>
              <a:defRPr sz="1400" b="1">
                <a:solidFill>
                  <a:schemeClr val="tx1"/>
                </a:solidFill>
                <a:latin typeface="Verdana" panose="020B0604030504040204" pitchFamily="34" charset="0"/>
              </a:defRPr>
            </a:lvl4pPr>
            <a:lvl5pPr marL="2057400" indent="-228600">
              <a:spcBef>
                <a:spcPct val="20000"/>
              </a:spcBef>
              <a:buChar char="•"/>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a:spcBef>
                <a:spcPct val="0"/>
              </a:spcBef>
              <a:buFontTx/>
              <a:buNone/>
            </a:pPr>
            <a:r>
              <a:rPr lang="en-US" altLang="en-US" b="0">
                <a:solidFill>
                  <a:srgbClr val="0000FF"/>
                </a:solidFill>
                <a:latin typeface="Arial" panose="020B0604020202020204" pitchFamily="34" charset="0"/>
              </a:rPr>
              <a:t>Department of AI&amp;DS</a:t>
            </a:r>
            <a:endParaRPr lang="en-US" altLang="en-US" b="0">
              <a:solidFill>
                <a:srgbClr val="0000FF"/>
              </a:solidFill>
              <a:latin typeface="Arial" panose="020B0604020202020204" pitchFamily="34" charset="0"/>
            </a:endParaRPr>
          </a:p>
        </p:txBody>
      </p:sp>
      <p:sp>
        <p:nvSpPr>
          <p:cNvPr id="8" name="TextBox 7"/>
          <p:cNvSpPr txBox="1"/>
          <p:nvPr/>
        </p:nvSpPr>
        <p:spPr>
          <a:xfrm>
            <a:off x="762000" y="533400"/>
            <a:ext cx="8229600" cy="4663328"/>
          </a:xfrm>
          <a:prstGeom prst="rect">
            <a:avLst/>
          </a:prstGeom>
          <a:noFill/>
        </p:spPr>
        <p:txBody>
          <a:bodyPr wrap="square">
            <a:spAutoFit/>
          </a:bodyPr>
          <a:lstStyle/>
          <a:p>
            <a:pPr algn="l"/>
            <a:r>
              <a:rPr lang="en-US" sz="1800" dirty="0">
                <a:solidFill>
                  <a:srgbClr val="000099"/>
                </a:solidFill>
                <a:latin typeface="Arial" panose="020B0604020202020204" pitchFamily="34" charset="0"/>
                <a:cs typeface="Arial" panose="020B0604020202020204" pitchFamily="34" charset="0"/>
              </a:rPr>
              <a:t>Title:</a:t>
            </a:r>
            <a:r>
              <a:rPr lang="en-US" sz="1800" dirty="0">
                <a:latin typeface="Arial" panose="020B0604020202020204" pitchFamily="34" charset="0"/>
                <a:cs typeface="Arial" panose="020B0604020202020204" pitchFamily="34" charset="0"/>
              </a:rPr>
              <a:t> </a:t>
            </a:r>
            <a:r>
              <a:rPr lang="en-IN" sz="1800" dirty="0">
                <a:latin typeface="Arial" panose="020B0604020202020204" pitchFamily="34" charset="0"/>
                <a:cs typeface="Arial" panose="020B0604020202020204" pitchFamily="34" charset="0"/>
              </a:rPr>
              <a:t>Benchmark for evaluating </a:t>
            </a:r>
            <a:r>
              <a:rPr lang="en-US" sz="1800" dirty="0">
                <a:latin typeface="Arial" panose="020B0604020202020204" pitchFamily="34" charset="0"/>
                <a:cs typeface="Arial" panose="020B0604020202020204" pitchFamily="34" charset="0"/>
              </a:rPr>
              <a:t>pedestrian action prediction</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Authors: </a:t>
            </a:r>
            <a:r>
              <a:rPr lang="en-US" sz="1800" dirty="0">
                <a:latin typeface="Arial" panose="020B0604020202020204" pitchFamily="34" charset="0"/>
                <a:cs typeface="Arial" panose="020B0604020202020204" pitchFamily="34" charset="0"/>
              </a:rPr>
              <a:t>I. </a:t>
            </a:r>
            <a:r>
              <a:rPr lang="en-US" sz="1800" dirty="0" err="1">
                <a:latin typeface="Arial" panose="020B0604020202020204" pitchFamily="34" charset="0"/>
                <a:cs typeface="Arial" panose="020B0604020202020204" pitchFamily="34" charset="0"/>
              </a:rPr>
              <a:t>Kotseruba</a:t>
            </a:r>
            <a:r>
              <a:rPr lang="en-US" sz="1800" dirty="0">
                <a:latin typeface="Arial" panose="020B0604020202020204" pitchFamily="34" charset="0"/>
                <a:cs typeface="Arial" panose="020B0604020202020204" pitchFamily="34" charset="0"/>
              </a:rPr>
              <a:t>, A. </a:t>
            </a:r>
            <a:r>
              <a:rPr lang="en-US" sz="1800" dirty="0" err="1">
                <a:latin typeface="Arial" panose="020B0604020202020204" pitchFamily="34" charset="0"/>
                <a:cs typeface="Arial" panose="020B0604020202020204" pitchFamily="34" charset="0"/>
              </a:rPr>
              <a:t>Rasouli</a:t>
            </a:r>
            <a:r>
              <a:rPr lang="en-US" sz="1800" dirty="0">
                <a:latin typeface="Arial" panose="020B0604020202020204" pitchFamily="34" charset="0"/>
                <a:cs typeface="Arial" panose="020B0604020202020204" pitchFamily="34" charset="0"/>
              </a:rPr>
              <a:t>, and J. K. </a:t>
            </a:r>
            <a:r>
              <a:rPr lang="en-US" sz="1800" dirty="0" err="1">
                <a:latin typeface="Arial" panose="020B0604020202020204" pitchFamily="34" charset="0"/>
                <a:cs typeface="Arial" panose="020B0604020202020204" pitchFamily="34" charset="0"/>
              </a:rPr>
              <a:t>Tsotsos</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Published in: </a:t>
            </a:r>
            <a:r>
              <a:rPr lang="en-US" sz="1800" dirty="0">
                <a:latin typeface="Arial" panose="020B0604020202020204" pitchFamily="34" charset="0"/>
                <a:cs typeface="Arial" panose="020B0604020202020204" pitchFamily="34" charset="0"/>
              </a:rPr>
              <a:t>Proceedings of IEEE Winter Conference.</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Publication Date:</a:t>
            </a:r>
            <a:r>
              <a:rPr lang="en-US" sz="1800" dirty="0">
                <a:latin typeface="Arial" panose="020B0604020202020204" pitchFamily="34" charset="0"/>
                <a:cs typeface="Arial" panose="020B0604020202020204" pitchFamily="34" charset="0"/>
              </a:rPr>
              <a:t> January 2021</a:t>
            </a:r>
            <a:endParaRPr lang="en-US" sz="1800" dirty="0">
              <a:latin typeface="Arial" panose="020B0604020202020204" pitchFamily="34" charset="0"/>
              <a:cs typeface="Arial" panose="020B0604020202020204" pitchFamily="34" charset="0"/>
            </a:endParaRPr>
          </a:p>
          <a:p>
            <a:pPr algn="just"/>
            <a:r>
              <a:rPr lang="en-IN" sz="1800" dirty="0">
                <a:latin typeface="Arial" panose="020B0604020202020204" pitchFamily="34" charset="0"/>
                <a:cs typeface="Arial" panose="020B0604020202020204" pitchFamily="34" charset="0"/>
              </a:rPr>
              <a:t>Merits</a:t>
            </a:r>
            <a:endParaRPr lang="en-IN" sz="18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The proposed PCPA model effectively combines visual and non-visual features, such as bounding boxes, poses, ego-vehicle speed, and local context.</a:t>
            </a:r>
            <a:endParaRPr lang="en-US" sz="16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The model incorporates attention mechanisms, including temporal attention and modality attention, which enable the model to focus on the most relevant features and weigh their importance, leading to improved performance and robustness.</a:t>
            </a:r>
            <a:endParaRPr lang="en-IN" sz="1600" b="0" dirty="0">
              <a:latin typeface="Arial" panose="020B0604020202020204" pitchFamily="34" charset="0"/>
              <a:cs typeface="Arial" panose="020B0604020202020204" pitchFamily="34" charset="0"/>
            </a:endParaRPr>
          </a:p>
          <a:p>
            <a:pPr algn="just"/>
            <a:r>
              <a:rPr lang="en-IN" sz="1800" dirty="0">
                <a:latin typeface="Arial" panose="020B0604020202020204" pitchFamily="34" charset="0"/>
                <a:cs typeface="Arial" panose="020B0604020202020204" pitchFamily="34" charset="0"/>
              </a:rPr>
              <a:t>Demerits</a:t>
            </a:r>
            <a:endParaRPr lang="en-IN" sz="18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The model's use of multiple branches, including 3D convolutional and RNN branches, as well as attention mechanisms, may increase computational complexity and require significant resources</a:t>
            </a:r>
            <a:endParaRPr lang="en-IN" sz="1800"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noChangeArrowheads="1"/>
          </p:cNvSpPr>
          <p:nvPr>
            <p:ph type="title"/>
          </p:nvPr>
        </p:nvSpPr>
        <p:spPr>
          <a:xfrm>
            <a:off x="914400" y="72043"/>
            <a:ext cx="7772400" cy="457200"/>
          </a:xfrm>
        </p:spPr>
        <p:txBody>
          <a:bodyPr/>
          <a:lstStyle/>
          <a:p>
            <a:r>
              <a:rPr lang="en-US" altLang="en-US" dirty="0">
                <a:latin typeface="Arial" panose="020B0604020202020204" pitchFamily="34" charset="0"/>
              </a:rPr>
              <a:t>System Design</a:t>
            </a:r>
            <a:endParaRPr lang="en-US" altLang="en-US" dirty="0">
              <a:latin typeface="Arial" panose="020B0604020202020204" pitchFamily="34" charset="0"/>
            </a:endParaRPr>
          </a:p>
        </p:txBody>
      </p:sp>
      <p:sp>
        <p:nvSpPr>
          <p:cNvPr id="40963"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00"/>
            <a:ext cx="9144000" cy="5719157"/>
          </a:xfrm>
          <a:prstGeom prst="rect">
            <a:avLst/>
          </a:prstGeom>
        </p:spPr>
      </p:pic>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Department of AI&amp;DS</a:t>
            </a:r>
            <a:endParaRPr lang="en-US"/>
          </a:p>
        </p:txBody>
      </p:sp>
      <p:sp>
        <p:nvSpPr>
          <p:cNvPr id="3" name="Title 1"/>
          <p:cNvSpPr txBox="1">
            <a:spLocks noChangeArrowheads="1"/>
          </p:cNvSpPr>
          <p:nvPr/>
        </p:nvSpPr>
        <p:spPr>
          <a:xfrm>
            <a:off x="838200" y="15551"/>
            <a:ext cx="7848600" cy="842962"/>
          </a:xfrm>
          <a:prstGeom prst="rect">
            <a:avLst/>
          </a:prstGeom>
        </p:spPr>
        <p:txBody>
          <a:bodyPr/>
          <a:lstStyle>
            <a:lvl1pPr algn="ctr" rtl="0" eaLnBrk="0" fontAlgn="base" hangingPunct="0">
              <a:spcBef>
                <a:spcPct val="0"/>
              </a:spcBef>
              <a:spcAft>
                <a:spcPct val="0"/>
              </a:spcAft>
              <a:defRPr sz="4400">
                <a:solidFill>
                  <a:schemeClr val="tx2"/>
                </a:solidFill>
                <a:latin typeface="Arial" panose="020B0604020202020204" pitchFamily="34" charset="0"/>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r>
              <a:rPr lang="en-US" altLang="en-US" sz="4000" b="0" kern="0" dirty="0">
                <a:latin typeface="Arial" panose="020B0604020202020204" pitchFamily="34" charset="0"/>
              </a:rPr>
              <a:t> Dataset</a:t>
            </a:r>
            <a:r>
              <a:rPr lang="en-US" altLang="en-US" b="0" kern="0" dirty="0">
                <a:latin typeface="Arial" panose="020B0604020202020204" pitchFamily="34" charset="0"/>
              </a:rPr>
              <a:t> </a:t>
            </a:r>
            <a:r>
              <a:rPr lang="en-US" altLang="en-US" sz="4000" b="0" kern="0" dirty="0">
                <a:latin typeface="Arial" panose="020B0604020202020204" pitchFamily="34" charset="0"/>
              </a:rPr>
              <a:t>Description</a:t>
            </a:r>
            <a:endParaRPr lang="en-US" altLang="en-US" b="0" kern="0" dirty="0">
              <a:latin typeface="Arial" panose="020B0604020202020204" pitchFamily="34" charset="0"/>
            </a:endParaRPr>
          </a:p>
        </p:txBody>
      </p:sp>
      <p:sp>
        <p:nvSpPr>
          <p:cNvPr id="7" name="TextBox 6"/>
          <p:cNvSpPr txBox="1"/>
          <p:nvPr/>
        </p:nvSpPr>
        <p:spPr>
          <a:xfrm>
            <a:off x="1041918" y="1066800"/>
            <a:ext cx="7620000" cy="3913315"/>
          </a:xfrm>
          <a:prstGeom prst="rect">
            <a:avLst/>
          </a:prstGeom>
          <a:noFill/>
        </p:spPr>
        <p:txBody>
          <a:bodyPr wrap="square">
            <a:spAutoFit/>
          </a:bodyPr>
          <a:lstStyle/>
          <a:p>
            <a:pPr algn="l">
              <a:lnSpc>
                <a:spcPct val="150000"/>
              </a:lnSpc>
            </a:pPr>
            <a:r>
              <a:rPr lang="en-US" sz="2400" u="sng" dirty="0">
                <a:solidFill>
                  <a:schemeClr val="accent2"/>
                </a:solidFill>
                <a:latin typeface="Alatsi" panose="020B0604020202020204"/>
                <a:ea typeface="Alatsi" panose="020B0604020202020204"/>
                <a:cs typeface="Alatsi" panose="020B0604020202020204"/>
                <a:sym typeface="Alatsi" panose="020B0604020202020204"/>
              </a:rPr>
              <a:t>SEU_PML Dataset – For GCN</a:t>
            </a:r>
            <a:endParaRPr lang="en-US" sz="2400" u="sng" dirty="0">
              <a:solidFill>
                <a:schemeClr val="accent2"/>
              </a:solidFill>
              <a:latin typeface="Alatsi" panose="020B0604020202020204"/>
              <a:ea typeface="Alatsi" panose="020B0604020202020204"/>
              <a:cs typeface="Alatsi" panose="020B0604020202020204"/>
              <a:sym typeface="Alatsi" panose="020B0604020202020204"/>
            </a:endParaRPr>
          </a:p>
          <a:p>
            <a:pPr algn="l">
              <a:lnSpc>
                <a:spcPct val="150000"/>
              </a:lnSpc>
            </a:pPr>
            <a:r>
              <a:rPr lang="en-US" sz="2400" dirty="0">
                <a:solidFill>
                  <a:srgbClr val="000000"/>
                </a:solidFill>
                <a:latin typeface="Alatsi" panose="020B0604020202020204"/>
                <a:ea typeface="Alatsi" panose="020B0604020202020204"/>
                <a:cs typeface="Alatsi" panose="020B0604020202020204"/>
                <a:sym typeface="Alatsi" panose="020B0604020202020204"/>
              </a:rPr>
              <a:t>	</a:t>
            </a:r>
            <a:r>
              <a:rPr lang="en-US" sz="2000" dirty="0">
                <a:solidFill>
                  <a:srgbClr val="000000"/>
                </a:solidFill>
                <a:latin typeface="Sanchez" panose="020B0604020202020204"/>
                <a:sym typeface="Alatsi" panose="020B0604020202020204"/>
              </a:rPr>
              <a:t>SEU_PML Dataset is a large and detailed dataset for monitoring-based traffic participants detection, jointly proposed by Southeast University and Purple Mountain Laboratories.</a:t>
            </a:r>
            <a:endParaRPr lang="en-US" sz="2000" dirty="0">
              <a:solidFill>
                <a:srgbClr val="000000"/>
              </a:solidFill>
              <a:latin typeface="Sanchez" panose="020B0604020202020204"/>
              <a:sym typeface="Alatsi" panose="020B0604020202020204"/>
            </a:endParaRPr>
          </a:p>
          <a:p>
            <a:pPr algn="l">
              <a:lnSpc>
                <a:spcPct val="150000"/>
              </a:lnSpc>
            </a:pPr>
            <a:r>
              <a:rPr lang="en-US" sz="2000" dirty="0">
                <a:solidFill>
                  <a:srgbClr val="000000"/>
                </a:solidFill>
                <a:latin typeface="Sanchez" panose="020B0604020202020204"/>
                <a:cs typeface="Arial" panose="020B0604020202020204" pitchFamily="34" charset="0"/>
                <a:sym typeface="Alatsi" panose="020B0604020202020204"/>
              </a:rPr>
              <a:t>Total Images - </a:t>
            </a:r>
            <a:r>
              <a:rPr lang="en-US" sz="2000" dirty="0">
                <a:solidFill>
                  <a:srgbClr val="000000"/>
                </a:solidFill>
                <a:latin typeface="Sanchez" panose="020B0604020202020204"/>
                <a:sym typeface="Alatsi" panose="020B0604020202020204"/>
              </a:rPr>
              <a:t>6,588 </a:t>
            </a:r>
            <a:endParaRPr lang="en-US" sz="2000" dirty="0">
              <a:solidFill>
                <a:srgbClr val="000000"/>
              </a:solidFill>
              <a:latin typeface="Sanchez" panose="020B0604020202020204"/>
              <a:sym typeface="Alatsi" panose="020B0604020202020204"/>
            </a:endParaRPr>
          </a:p>
          <a:p>
            <a:pPr algn="l">
              <a:lnSpc>
                <a:spcPct val="150000"/>
              </a:lnSpc>
            </a:pPr>
            <a:r>
              <a:rPr lang="en-IN" sz="2000" dirty="0">
                <a:latin typeface="Arial" panose="020B0604020202020204" pitchFamily="34" charset="0"/>
                <a:cs typeface="Arial" panose="020B0604020202020204" pitchFamily="34" charset="0"/>
              </a:rPr>
              <a:t>Total size – 5 GB</a:t>
            </a:r>
            <a:endParaRPr lang="en-IN" sz="2000" dirty="0">
              <a:latin typeface="Arial" panose="020B0604020202020204" pitchFamily="34" charset="0"/>
              <a:cs typeface="Arial" panose="020B0604020202020204" pitchFamily="34" charset="0"/>
            </a:endParaRPr>
          </a:p>
          <a:p>
            <a:pPr algn="l">
              <a:lnSpc>
                <a:spcPct val="150000"/>
              </a:lnSpc>
            </a:pPr>
            <a:endParaRPr lang="en-IN" sz="20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98238" y="4572001"/>
            <a:ext cx="2121693" cy="1676400"/>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2036" y="3234267"/>
            <a:ext cx="2796778" cy="220980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67" y="4572000"/>
            <a:ext cx="2980266" cy="1676400"/>
          </a:xfrm>
          <a:prstGeom prst="rect">
            <a:avLst/>
          </a:prstGeom>
        </p:spPr>
      </p:pic>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Department of AI&amp;DS</a:t>
            </a:r>
            <a:endParaRPr lang="en-US"/>
          </a:p>
        </p:txBody>
      </p:sp>
      <p:sp>
        <p:nvSpPr>
          <p:cNvPr id="5" name="TextBox 4"/>
          <p:cNvSpPr txBox="1"/>
          <p:nvPr/>
        </p:nvSpPr>
        <p:spPr>
          <a:xfrm>
            <a:off x="1162150" y="3121223"/>
            <a:ext cx="2394752" cy="307777"/>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Super Categories</a:t>
            </a:r>
            <a:endParaRPr lang="en-IN" i="1" dirty="0">
              <a:latin typeface="Arial" panose="020B0604020202020204" pitchFamily="34" charset="0"/>
              <a:cs typeface="Arial" panose="020B0604020202020204" pitchFamily="34" charset="0"/>
            </a:endParaRPr>
          </a:p>
        </p:txBody>
      </p:sp>
      <p:sp>
        <p:nvSpPr>
          <p:cNvPr id="6" name="TextBox 5"/>
          <p:cNvSpPr txBox="1"/>
          <p:nvPr/>
        </p:nvSpPr>
        <p:spPr>
          <a:xfrm>
            <a:off x="5730239" y="5749065"/>
            <a:ext cx="2194561" cy="307777"/>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Sub categories</a:t>
            </a:r>
            <a:endParaRPr lang="en-IN" i="1"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1"/>
          <a:stretch>
            <a:fillRect/>
          </a:stretch>
        </p:blipFill>
        <p:spPr>
          <a:xfrm>
            <a:off x="990600" y="838178"/>
            <a:ext cx="2737853" cy="2060749"/>
          </a:xfrm>
          <a:prstGeom prst="rect">
            <a:avLst/>
          </a:prstGeom>
        </p:spPr>
      </p:pic>
      <p:pic>
        <p:nvPicPr>
          <p:cNvPr id="8" name="Picture 7"/>
          <p:cNvPicPr>
            <a:picLocks noChangeAspect="1"/>
          </p:cNvPicPr>
          <p:nvPr/>
        </p:nvPicPr>
        <p:blipFill>
          <a:blip r:embed="rId2"/>
          <a:stretch>
            <a:fillRect/>
          </a:stretch>
        </p:blipFill>
        <p:spPr>
          <a:xfrm>
            <a:off x="5257800" y="133745"/>
            <a:ext cx="2667000" cy="3062882"/>
          </a:xfrm>
          <a:prstGeom prst="rect">
            <a:avLst/>
          </a:prstGeom>
        </p:spPr>
      </p:pic>
      <p:pic>
        <p:nvPicPr>
          <p:cNvPr id="9" name="Picture 8"/>
          <p:cNvPicPr>
            <a:picLocks noChangeAspect="1"/>
          </p:cNvPicPr>
          <p:nvPr/>
        </p:nvPicPr>
        <p:blipFill>
          <a:blip r:embed="rId3"/>
          <a:stretch>
            <a:fillRect/>
          </a:stretch>
        </p:blipFill>
        <p:spPr>
          <a:xfrm>
            <a:off x="5257800" y="3196627"/>
            <a:ext cx="2667000" cy="2320361"/>
          </a:xfrm>
          <a:prstGeom prst="rect">
            <a:avLst/>
          </a:prstGeom>
        </p:spPr>
      </p:pic>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Department of AI&amp;DS</a:t>
            </a:r>
            <a:endParaRPr lang="en-US"/>
          </a:p>
        </p:txBody>
      </p:sp>
      <p:sp>
        <p:nvSpPr>
          <p:cNvPr id="3" name="Title 1"/>
          <p:cNvSpPr txBox="1">
            <a:spLocks noChangeArrowheads="1"/>
          </p:cNvSpPr>
          <p:nvPr/>
        </p:nvSpPr>
        <p:spPr>
          <a:xfrm>
            <a:off x="838200" y="15551"/>
            <a:ext cx="7848600" cy="842962"/>
          </a:xfrm>
          <a:prstGeom prst="rect">
            <a:avLst/>
          </a:prstGeom>
        </p:spPr>
        <p:txBody>
          <a:bodyPr/>
          <a:lstStyle>
            <a:lvl1pPr algn="ctr" rtl="0" eaLnBrk="0" fontAlgn="base" hangingPunct="0">
              <a:spcBef>
                <a:spcPct val="0"/>
              </a:spcBef>
              <a:spcAft>
                <a:spcPct val="0"/>
              </a:spcAft>
              <a:defRPr sz="4400">
                <a:solidFill>
                  <a:schemeClr val="tx2"/>
                </a:solidFill>
                <a:latin typeface="Arial" panose="020B0604020202020204" pitchFamily="34" charset="0"/>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r>
              <a:rPr lang="en-US" altLang="en-US" sz="4000" b="0" kern="0" dirty="0">
                <a:latin typeface="Arial" panose="020B0604020202020204" pitchFamily="34" charset="0"/>
              </a:rPr>
              <a:t> Dataset</a:t>
            </a:r>
            <a:r>
              <a:rPr lang="en-US" altLang="en-US" b="0" kern="0" dirty="0">
                <a:latin typeface="Arial" panose="020B0604020202020204" pitchFamily="34" charset="0"/>
              </a:rPr>
              <a:t> </a:t>
            </a:r>
            <a:r>
              <a:rPr lang="en-US" altLang="en-US" sz="4000" b="0" kern="0" dirty="0">
                <a:latin typeface="Arial" panose="020B0604020202020204" pitchFamily="34" charset="0"/>
              </a:rPr>
              <a:t>Description</a:t>
            </a:r>
            <a:endParaRPr lang="en-US" altLang="en-US" b="0" kern="0" dirty="0">
              <a:latin typeface="Arial" panose="020B0604020202020204" pitchFamily="34" charset="0"/>
            </a:endParaRPr>
          </a:p>
        </p:txBody>
      </p:sp>
      <p:sp>
        <p:nvSpPr>
          <p:cNvPr id="7" name="TextBox 6"/>
          <p:cNvSpPr txBox="1"/>
          <p:nvPr/>
        </p:nvSpPr>
        <p:spPr>
          <a:xfrm>
            <a:off x="1041918" y="1066800"/>
            <a:ext cx="7620000" cy="4000519"/>
          </a:xfrm>
          <a:prstGeom prst="rect">
            <a:avLst/>
          </a:prstGeom>
          <a:noFill/>
        </p:spPr>
        <p:txBody>
          <a:bodyPr wrap="square">
            <a:spAutoFit/>
          </a:bodyPr>
          <a:lstStyle/>
          <a:p>
            <a:pPr algn="l">
              <a:lnSpc>
                <a:spcPct val="150000"/>
              </a:lnSpc>
            </a:pPr>
            <a:r>
              <a:rPr lang="en-US" sz="2400" u="sng" dirty="0">
                <a:solidFill>
                  <a:schemeClr val="accent2"/>
                </a:solidFill>
                <a:latin typeface="Alatsi" panose="020B0604020202020204"/>
                <a:ea typeface="Alatsi" panose="020B0604020202020204"/>
                <a:cs typeface="Alatsi" panose="020B0604020202020204"/>
                <a:sym typeface="Alatsi" panose="020B0604020202020204"/>
              </a:rPr>
              <a:t>PIE Dataset – For  ST - GCN</a:t>
            </a:r>
            <a:endParaRPr lang="en-US" sz="2400" u="sng" dirty="0">
              <a:solidFill>
                <a:schemeClr val="accent2"/>
              </a:solidFill>
              <a:latin typeface="Alatsi" panose="020B0604020202020204"/>
              <a:ea typeface="Alatsi" panose="020B0604020202020204"/>
              <a:cs typeface="Alatsi" panose="020B0604020202020204"/>
              <a:sym typeface="Alatsi" panose="020B0604020202020204"/>
            </a:endParaRPr>
          </a:p>
          <a:p>
            <a:pPr marL="342900" indent="-342900" algn="just" fontAlgn="base">
              <a:lnSpc>
                <a:spcPts val="4590"/>
              </a:lnSpc>
              <a:spcBef>
                <a:spcPct val="0"/>
              </a:spcBef>
              <a:spcAft>
                <a:spcPct val="0"/>
              </a:spcAft>
              <a:buFont typeface="Arial" panose="020B0604020202020204" pitchFamily="34" charset="0"/>
              <a:buChar char="•"/>
            </a:pPr>
            <a:r>
              <a:rPr lang="en-US" sz="2000" dirty="0">
                <a:solidFill>
                  <a:srgbClr val="000000"/>
                </a:solidFill>
                <a:latin typeface="Sanchez" panose="020B0604020202020204"/>
                <a:sym typeface="Alatsi" panose="020B0604020202020204"/>
              </a:rPr>
              <a:t>PIE is a dataset for studying pedestrian behavior in traffic. </a:t>
            </a:r>
            <a:endParaRPr lang="en-US" sz="2000" dirty="0">
              <a:solidFill>
                <a:srgbClr val="000000"/>
              </a:solidFill>
              <a:latin typeface="Sanchez" panose="020B0604020202020204"/>
              <a:sym typeface="Alatsi" panose="020B0604020202020204"/>
            </a:endParaRPr>
          </a:p>
          <a:p>
            <a:pPr marL="342900" indent="-342900" algn="just" fontAlgn="base">
              <a:lnSpc>
                <a:spcPts val="4590"/>
              </a:lnSpc>
              <a:spcBef>
                <a:spcPct val="0"/>
              </a:spcBef>
              <a:spcAft>
                <a:spcPct val="0"/>
              </a:spcAft>
              <a:buFont typeface="Arial" panose="020B0604020202020204" pitchFamily="34" charset="0"/>
              <a:buChar char="•"/>
            </a:pPr>
            <a:r>
              <a:rPr lang="en-US" sz="2000" dirty="0">
                <a:solidFill>
                  <a:srgbClr val="000000"/>
                </a:solidFill>
                <a:latin typeface="Sanchez" panose="020B0604020202020204"/>
                <a:sym typeface="Alatsi" panose="020B0604020202020204"/>
              </a:rPr>
              <a:t>It contains over 6 hours of footage recorded in typical traffic scenes with on-board camera.</a:t>
            </a:r>
            <a:endParaRPr lang="en-US" sz="2000" dirty="0">
              <a:solidFill>
                <a:srgbClr val="000000"/>
              </a:solidFill>
              <a:latin typeface="Sanchez" panose="020B0604020202020204"/>
              <a:sym typeface="Alatsi" panose="020B0604020202020204"/>
            </a:endParaRPr>
          </a:p>
          <a:p>
            <a:pPr marL="342900" indent="-342900" algn="just" fontAlgn="base">
              <a:lnSpc>
                <a:spcPts val="4590"/>
              </a:lnSpc>
              <a:spcBef>
                <a:spcPct val="0"/>
              </a:spcBef>
              <a:spcAft>
                <a:spcPct val="0"/>
              </a:spcAft>
              <a:buFont typeface="Arial" panose="020B0604020202020204" pitchFamily="34" charset="0"/>
              <a:buChar char="•"/>
            </a:pPr>
            <a:r>
              <a:rPr lang="en-US" sz="2000" dirty="0">
                <a:solidFill>
                  <a:srgbClr val="000000"/>
                </a:solidFill>
                <a:latin typeface="Sanchez" panose="020B0604020202020204"/>
                <a:sym typeface="Alatsi" panose="020B0604020202020204"/>
              </a:rPr>
              <a:t>Total size – approx. 72GB</a:t>
            </a:r>
            <a:endParaRPr lang="en-US" sz="2000" dirty="0">
              <a:solidFill>
                <a:srgbClr val="000000"/>
              </a:solidFill>
              <a:latin typeface="Sanchez" panose="020B0604020202020204"/>
              <a:sym typeface="Alatsi" panose="020B0604020202020204"/>
            </a:endParaRPr>
          </a:p>
          <a:p>
            <a:pPr marL="342900" indent="-342900" algn="just" fontAlgn="base">
              <a:lnSpc>
                <a:spcPts val="4590"/>
              </a:lnSpc>
              <a:spcBef>
                <a:spcPct val="0"/>
              </a:spcBef>
              <a:spcAft>
                <a:spcPct val="0"/>
              </a:spcAft>
              <a:buFont typeface="Arial" panose="020B0604020202020204" pitchFamily="34" charset="0"/>
              <a:buChar char="•"/>
            </a:pPr>
            <a:endParaRPr lang="en-US" sz="2000" dirty="0">
              <a:solidFill>
                <a:srgbClr val="000000"/>
              </a:solidFill>
              <a:latin typeface="Sanchez" panose="020B0604020202020204"/>
              <a:sym typeface="Alatsi" panose="020B0604020202020204"/>
            </a:endParaRPr>
          </a:p>
          <a:p>
            <a:pPr algn="l">
              <a:lnSpc>
                <a:spcPct val="150000"/>
              </a:lnSpc>
            </a:pP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29200" y="3352799"/>
            <a:ext cx="4114800" cy="2318197"/>
          </a:xfrm>
          <a:prstGeom prst="rect">
            <a:avLst/>
          </a:prstGeom>
        </p:spPr>
      </p:pic>
      <p:pic>
        <p:nvPicPr>
          <p:cNvPr id="8" name="Picture 7"/>
          <p:cNvPicPr>
            <a:picLocks noChangeAspect="1"/>
          </p:cNvPicPr>
          <p:nvPr/>
        </p:nvPicPr>
        <p:blipFill>
          <a:blip r:embed="rId2"/>
          <a:stretch>
            <a:fillRect/>
          </a:stretch>
        </p:blipFill>
        <p:spPr>
          <a:xfrm>
            <a:off x="2168154" y="4071410"/>
            <a:ext cx="838200" cy="2176990"/>
          </a:xfrm>
          <a:prstGeom prst="rect">
            <a:avLst/>
          </a:prstGeom>
        </p:spPr>
      </p:pic>
      <p:pic>
        <p:nvPicPr>
          <p:cNvPr id="9" name="Picture 8"/>
          <p:cNvPicPr>
            <a:picLocks noChangeAspect="1"/>
          </p:cNvPicPr>
          <p:nvPr/>
        </p:nvPicPr>
        <p:blipFill>
          <a:blip r:embed="rId3"/>
          <a:stretch>
            <a:fillRect/>
          </a:stretch>
        </p:blipFill>
        <p:spPr>
          <a:xfrm>
            <a:off x="3006354" y="3998584"/>
            <a:ext cx="932712" cy="2249816"/>
          </a:xfrm>
          <a:prstGeom prst="rect">
            <a:avLst/>
          </a:prstGeom>
        </p:spPr>
      </p:pic>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Department of AI&amp;DS</a:t>
            </a:r>
            <a:endParaRPr lang="en-US"/>
          </a:p>
        </p:txBody>
      </p:sp>
      <p:sp>
        <p:nvSpPr>
          <p:cNvPr id="3" name="Title 1"/>
          <p:cNvSpPr txBox="1">
            <a:spLocks noChangeArrowheads="1"/>
          </p:cNvSpPr>
          <p:nvPr/>
        </p:nvSpPr>
        <p:spPr>
          <a:xfrm>
            <a:off x="838200" y="15551"/>
            <a:ext cx="7848600" cy="842962"/>
          </a:xfrm>
          <a:prstGeom prst="rect">
            <a:avLst/>
          </a:prstGeom>
        </p:spPr>
        <p:txBody>
          <a:bodyPr/>
          <a:lstStyle>
            <a:lvl1pPr algn="ctr" rtl="0" eaLnBrk="0" fontAlgn="base" hangingPunct="0">
              <a:spcBef>
                <a:spcPct val="0"/>
              </a:spcBef>
              <a:spcAft>
                <a:spcPct val="0"/>
              </a:spcAft>
              <a:defRPr sz="4400">
                <a:solidFill>
                  <a:schemeClr val="tx2"/>
                </a:solidFill>
                <a:latin typeface="Arial" panose="020B0604020202020204" pitchFamily="34" charset="0"/>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r>
              <a:rPr lang="en-US" altLang="en-US" sz="4000" b="0" kern="0" dirty="0">
                <a:latin typeface="Arial" panose="020B0604020202020204" pitchFamily="34" charset="0"/>
              </a:rPr>
              <a:t> Dataset</a:t>
            </a:r>
            <a:r>
              <a:rPr lang="en-US" altLang="en-US" b="0" kern="0" dirty="0">
                <a:latin typeface="Arial" panose="020B0604020202020204" pitchFamily="34" charset="0"/>
              </a:rPr>
              <a:t> </a:t>
            </a:r>
            <a:r>
              <a:rPr lang="en-US" altLang="en-US" sz="4000" b="0" kern="0" dirty="0">
                <a:latin typeface="Arial" panose="020B0604020202020204" pitchFamily="34" charset="0"/>
              </a:rPr>
              <a:t>Description</a:t>
            </a:r>
            <a:endParaRPr lang="en-US" altLang="en-US" b="0" kern="0" dirty="0">
              <a:latin typeface="Arial" panose="020B0604020202020204" pitchFamily="34" charset="0"/>
            </a:endParaRPr>
          </a:p>
        </p:txBody>
      </p:sp>
      <p:sp>
        <p:nvSpPr>
          <p:cNvPr id="7" name="TextBox 6"/>
          <p:cNvSpPr txBox="1"/>
          <p:nvPr/>
        </p:nvSpPr>
        <p:spPr>
          <a:xfrm>
            <a:off x="1066800" y="766425"/>
            <a:ext cx="7620000" cy="3753485"/>
          </a:xfrm>
          <a:prstGeom prst="rect">
            <a:avLst/>
          </a:prstGeom>
          <a:noFill/>
        </p:spPr>
        <p:txBody>
          <a:bodyPr wrap="square">
            <a:spAutoFit/>
          </a:bodyPr>
          <a:lstStyle/>
          <a:p>
            <a:pPr algn="l" fontAlgn="base"/>
            <a:r>
              <a:rPr lang="en-US" sz="3200" b="1" i="0" u="sng" dirty="0">
                <a:solidFill>
                  <a:schemeClr val="accent2"/>
                </a:solidFill>
                <a:effectLst/>
                <a:latin typeface="Arial" panose="020B0604020202020204" pitchFamily="34" charset="0"/>
                <a:cs typeface="Arial" panose="020B0604020202020204" pitchFamily="34" charset="0"/>
              </a:rPr>
              <a:t>Kinetics 400 –  For Pedestrian State Encoder </a:t>
            </a:r>
            <a:endParaRPr lang="en-US" sz="3200" b="1" i="0" u="sng" dirty="0">
              <a:solidFill>
                <a:schemeClr val="accent2"/>
              </a:solidFill>
              <a:effectLst/>
              <a:latin typeface="Arial" panose="020B0604020202020204" pitchFamily="34" charset="0"/>
              <a:cs typeface="Arial" panose="020B0604020202020204" pitchFamily="34" charset="0"/>
            </a:endParaRPr>
          </a:p>
          <a:p>
            <a:pPr algn="l" fontAlgn="base">
              <a:lnSpc>
                <a:spcPct val="150000"/>
              </a:lnSpc>
            </a:pPr>
            <a:r>
              <a:rPr lang="en-US" sz="2400" dirty="0">
                <a:solidFill>
                  <a:srgbClr val="000000"/>
                </a:solidFill>
                <a:latin typeface="Sanchez" panose="020B0604020202020204"/>
              </a:rPr>
              <a:t>Total Classes – 400 human actions</a:t>
            </a:r>
            <a:endParaRPr lang="en-US" sz="2400" dirty="0">
              <a:solidFill>
                <a:srgbClr val="000000"/>
              </a:solidFill>
              <a:latin typeface="Sanchez" panose="020B0604020202020204"/>
            </a:endParaRPr>
          </a:p>
          <a:p>
            <a:pPr algn="l" fontAlgn="base">
              <a:lnSpc>
                <a:spcPct val="150000"/>
              </a:lnSpc>
            </a:pPr>
            <a:r>
              <a:rPr lang="en-US" sz="2400" dirty="0">
                <a:solidFill>
                  <a:srgbClr val="000000"/>
                </a:solidFill>
                <a:latin typeface="Sanchez" panose="020B0604020202020204"/>
              </a:rPr>
              <a:t>Each clip lasts around 10 seconds and it is taken from YouTube videos.</a:t>
            </a:r>
            <a:endParaRPr lang="en-US" sz="2400" dirty="0">
              <a:solidFill>
                <a:srgbClr val="000000"/>
              </a:solidFill>
              <a:latin typeface="Sanchez" panose="020B0604020202020204"/>
            </a:endParaRPr>
          </a:p>
          <a:p>
            <a:pPr algn="l" fontAlgn="base">
              <a:lnSpc>
                <a:spcPct val="150000"/>
              </a:lnSpc>
            </a:pPr>
            <a:endParaRPr lang="en-US" sz="2400" dirty="0">
              <a:solidFill>
                <a:srgbClr val="000000"/>
              </a:solidFill>
              <a:latin typeface="Sanchez" panose="020B0604020202020204"/>
            </a:endParaRPr>
          </a:p>
          <a:p>
            <a:pPr algn="l">
              <a:lnSpc>
                <a:spcPct val="150000"/>
              </a:lnSpc>
            </a:pP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1066800" y="2895600"/>
            <a:ext cx="7513955" cy="3107055"/>
          </a:xfrm>
          <a:prstGeom prst="rect">
            <a:avLst/>
          </a:prstGeom>
        </p:spPr>
      </p:pic>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noChangeArrowheads="1"/>
          </p:cNvSpPr>
          <p:nvPr>
            <p:ph type="title"/>
          </p:nvPr>
        </p:nvSpPr>
        <p:spPr>
          <a:xfrm>
            <a:off x="914400" y="0"/>
            <a:ext cx="7772400" cy="1143000"/>
          </a:xfrm>
        </p:spPr>
        <p:txBody>
          <a:bodyPr/>
          <a:lstStyle/>
          <a:p>
            <a:r>
              <a:rPr lang="en-IN" altLang="en-US" dirty="0">
                <a:latin typeface="Arial" panose="020B0604020202020204" pitchFamily="34" charset="0"/>
              </a:rPr>
              <a:t>Modules</a:t>
            </a:r>
            <a:endParaRPr lang="en-IN" altLang="en-US" dirty="0">
              <a:latin typeface="Arial" panose="020B0604020202020204" pitchFamily="34" charset="0"/>
            </a:endParaRPr>
          </a:p>
        </p:txBody>
      </p:sp>
      <p:sp>
        <p:nvSpPr>
          <p:cNvPr id="43011" name="Content Placeholder 2"/>
          <p:cNvSpPr>
            <a:spLocks noGrp="1" noChangeArrowheads="1"/>
          </p:cNvSpPr>
          <p:nvPr>
            <p:ph idx="1"/>
          </p:nvPr>
        </p:nvSpPr>
        <p:spPr>
          <a:xfrm>
            <a:off x="1143000" y="1371600"/>
            <a:ext cx="7772400" cy="4114800"/>
          </a:xfrm>
        </p:spPr>
        <p:txBody>
          <a:bodyPr/>
          <a:lstStyle/>
          <a:p>
            <a:pPr marL="285750" indent="-28575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Dataset Preprocessing</a:t>
            </a:r>
            <a:endParaRPr lang="en-IN" sz="2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Pedestrian Centric Environment Features</a:t>
            </a:r>
            <a:endParaRPr lang="en-IN" sz="2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Pedestrian State Features</a:t>
            </a:r>
            <a:endParaRPr lang="en-IN" sz="2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Intention Prediction Decoder</a:t>
            </a:r>
            <a:endParaRPr lang="en-IN" sz="2400" dirty="0">
              <a:latin typeface="Arial" panose="020B0604020202020204" pitchFamily="34" charset="0"/>
              <a:cs typeface="Arial" panose="020B0604020202020204" pitchFamily="34" charset="0"/>
            </a:endParaRPr>
          </a:p>
        </p:txBody>
      </p:sp>
      <p:sp>
        <p:nvSpPr>
          <p:cNvPr id="43012" name="Footer Placeholder 3"/>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400" b="1">
                <a:solidFill>
                  <a:schemeClr val="tx1"/>
                </a:solidFill>
                <a:latin typeface="Verdana" panose="020B0604030504040204" pitchFamily="34" charset="0"/>
              </a:defRPr>
            </a:lvl1pPr>
            <a:lvl2pPr marL="742950" indent="-285750">
              <a:spcBef>
                <a:spcPct val="20000"/>
              </a:spcBef>
              <a:buChar char="•"/>
              <a:defRPr sz="1400" b="1">
                <a:solidFill>
                  <a:schemeClr val="tx1"/>
                </a:solidFill>
                <a:latin typeface="Verdana" panose="020B0604030504040204" pitchFamily="34" charset="0"/>
              </a:defRPr>
            </a:lvl2pPr>
            <a:lvl3pPr marL="1143000" indent="-228600">
              <a:spcBef>
                <a:spcPct val="20000"/>
              </a:spcBef>
              <a:buChar char="•"/>
              <a:defRPr sz="1400" b="1">
                <a:solidFill>
                  <a:schemeClr val="tx1"/>
                </a:solidFill>
                <a:latin typeface="Verdana" panose="020B0604030504040204" pitchFamily="34" charset="0"/>
              </a:defRPr>
            </a:lvl3pPr>
            <a:lvl4pPr marL="1600200" indent="-228600">
              <a:spcBef>
                <a:spcPct val="20000"/>
              </a:spcBef>
              <a:buChar char="•"/>
              <a:defRPr sz="1400" b="1">
                <a:solidFill>
                  <a:schemeClr val="tx1"/>
                </a:solidFill>
                <a:latin typeface="Verdana" panose="020B0604030504040204" pitchFamily="34" charset="0"/>
              </a:defRPr>
            </a:lvl4pPr>
            <a:lvl5pPr marL="2057400" indent="-228600">
              <a:spcBef>
                <a:spcPct val="20000"/>
              </a:spcBef>
              <a:buChar char="•"/>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a:spcBef>
                <a:spcPct val="0"/>
              </a:spcBef>
              <a:buFontTx/>
              <a:buNone/>
            </a:pPr>
            <a:r>
              <a:rPr lang="en-US" altLang="en-US" b="0">
                <a:solidFill>
                  <a:srgbClr val="0000FF"/>
                </a:solidFill>
                <a:latin typeface="Arial" panose="020B0604020202020204" pitchFamily="34" charset="0"/>
              </a:rPr>
              <a:t>Department of AI&amp;DS</a:t>
            </a:r>
            <a:endParaRPr lang="en-US" altLang="en-US" b="0">
              <a:solidFill>
                <a:srgbClr val="0000FF"/>
              </a:solidFill>
              <a:latin typeface="Arial" panose="020B0604020202020204" pitchFamily="34" charset="0"/>
            </a:endParaRPr>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a:xfrm>
            <a:off x="838200" y="-80962"/>
            <a:ext cx="7772400" cy="1143000"/>
          </a:xfrm>
        </p:spPr>
        <p:txBody>
          <a:bodyPr/>
          <a:lstStyle/>
          <a:p>
            <a:r>
              <a:rPr lang="en-US" altLang="en-US" sz="4000" dirty="0">
                <a:latin typeface="Arial" panose="020B0604020202020204" pitchFamily="34" charset="0"/>
              </a:rPr>
              <a:t>1. Data</a:t>
            </a:r>
            <a:r>
              <a:rPr lang="en-US" altLang="en-US" dirty="0">
                <a:latin typeface="Arial" panose="020B0604020202020204" pitchFamily="34" charset="0"/>
              </a:rPr>
              <a:t> Pre Processing</a:t>
            </a:r>
            <a:endParaRPr lang="en-US" altLang="en-US" dirty="0">
              <a:latin typeface="Arial" panose="020B0604020202020204" pitchFamily="34" charset="0"/>
            </a:endParaRPr>
          </a:p>
        </p:txBody>
      </p:sp>
      <p:sp>
        <p:nvSpPr>
          <p:cNvPr id="44035" name="Content Placeholder 2"/>
          <p:cNvSpPr>
            <a:spLocks noGrp="1" noChangeArrowheads="1"/>
          </p:cNvSpPr>
          <p:nvPr>
            <p:ph idx="1"/>
          </p:nvPr>
        </p:nvSpPr>
        <p:spPr>
          <a:xfrm>
            <a:off x="723900" y="818510"/>
            <a:ext cx="8001000" cy="4114800"/>
          </a:xfrm>
        </p:spPr>
        <p:txBody>
          <a:bodyPr/>
          <a:lstStyle/>
          <a:p>
            <a:pPr marL="0" indent="0">
              <a:lnSpc>
                <a:spcPct val="150000"/>
              </a:lnSpc>
              <a:buNone/>
            </a:pPr>
            <a:r>
              <a:rPr lang="en-US" altLang="en-US" sz="2800" b="1" dirty="0">
                <a:solidFill>
                  <a:schemeClr val="accent2"/>
                </a:solidFill>
                <a:latin typeface="Arial" panose="020B0604020202020204" pitchFamily="34" charset="0"/>
                <a:cs typeface="Arial" panose="020B0604020202020204" pitchFamily="34" charset="0"/>
              </a:rPr>
              <a:t>Object Detection</a:t>
            </a:r>
            <a:r>
              <a:rPr lang="en-US" sz="2800" b="1" dirty="0">
                <a:solidFill>
                  <a:schemeClr val="accent2"/>
                </a:solidFill>
                <a:latin typeface="Arial" panose="020B0604020202020204" pitchFamily="34" charset="0"/>
                <a:cs typeface="Arial" panose="020B0604020202020204" pitchFamily="34" charset="0"/>
              </a:rPr>
              <a:t>:</a:t>
            </a:r>
            <a:endParaRPr lang="en-US" sz="2800" b="1" dirty="0">
              <a:solidFill>
                <a:schemeClr val="accent2"/>
              </a:solidFill>
              <a:latin typeface="Arial" panose="020B0604020202020204" pitchFamily="34" charset="0"/>
              <a:cs typeface="Arial" panose="020B0604020202020204" pitchFamily="34" charset="0"/>
            </a:endParaRPr>
          </a:p>
          <a:p>
            <a:pPr marL="0" indent="0">
              <a:lnSpc>
                <a:spcPct val="150000"/>
              </a:lnSpc>
              <a:buNone/>
            </a:pPr>
            <a:r>
              <a:rPr lang="en-US" sz="2000" b="1" dirty="0">
                <a:latin typeface="Arial" panose="020B0604020202020204" pitchFamily="34" charset="0"/>
                <a:cs typeface="Arial" panose="020B0604020202020204" pitchFamily="34" charset="0"/>
              </a:rPr>
              <a:t>Model used : Pre trained YOLOV8</a:t>
            </a:r>
            <a:endParaRPr lang="en-US" sz="2000" b="1" dirty="0">
              <a:latin typeface="Arial" panose="020B0604020202020204" pitchFamily="34" charset="0"/>
              <a:cs typeface="Arial" panose="020B0604020202020204" pitchFamily="34" charset="0"/>
            </a:endParaRPr>
          </a:p>
          <a:p>
            <a:pPr marL="0" indent="0">
              <a:lnSpc>
                <a:spcPct val="150000"/>
              </a:lnSpc>
              <a:buNone/>
            </a:pPr>
            <a:r>
              <a:rPr lang="en-US" sz="2000" dirty="0">
                <a:latin typeface="Arial" panose="020B0604020202020204" pitchFamily="34" charset="0"/>
                <a:cs typeface="Arial" panose="020B0604020202020204" pitchFamily="34" charset="0"/>
              </a:rPr>
              <a:t>	--Used to predict the cars and pedestrians from the scene</a:t>
            </a:r>
            <a:endParaRPr lang="en-US" sz="2000" b="1" dirty="0">
              <a:latin typeface="Arial" panose="020B0604020202020204" pitchFamily="34" charset="0"/>
              <a:cs typeface="Arial" panose="020B0604020202020204" pitchFamily="34" charset="0"/>
            </a:endParaRPr>
          </a:p>
          <a:p>
            <a:pPr marL="0" indent="0">
              <a:lnSpc>
                <a:spcPct val="150000"/>
              </a:lnSpc>
              <a:buNone/>
            </a:pPr>
            <a:r>
              <a:rPr lang="en-US" sz="2000" b="1" dirty="0">
                <a:latin typeface="Arial" panose="020B0604020202020204" pitchFamily="34" charset="0"/>
                <a:cs typeface="Arial" panose="020B0604020202020204" pitchFamily="34" charset="0"/>
              </a:rPr>
              <a:t>Graph Creation from the detected objects with weight adjacency</a:t>
            </a:r>
            <a:endParaRPr lang="en-US" sz="2000" b="1" dirty="0">
              <a:latin typeface="Arial" panose="020B0604020202020204" pitchFamily="34" charset="0"/>
              <a:cs typeface="Arial" panose="020B0604020202020204" pitchFamily="34" charset="0"/>
            </a:endParaRPr>
          </a:p>
          <a:p>
            <a:pPr marL="0" indent="0">
              <a:lnSpc>
                <a:spcPct val="150000"/>
              </a:lnSpc>
              <a:buNone/>
            </a:pPr>
            <a:r>
              <a:rPr lang="en-US" sz="2000" b="1" dirty="0">
                <a:latin typeface="Arial" panose="020B0604020202020204" pitchFamily="34" charset="0"/>
                <a:cs typeface="Arial" panose="020B0604020202020204" pitchFamily="34" charset="0"/>
              </a:rPr>
              <a:t>Matrix</a:t>
            </a:r>
            <a:endParaRPr lang="en-US" sz="2000" b="1"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a:p>
            <a:pPr lvl="1"/>
            <a:endParaRPr lang="en-US" altLang="en-US" sz="1800" dirty="0">
              <a:latin typeface="Arial" panose="020B0604020202020204" pitchFamily="34" charset="0"/>
            </a:endParaRPr>
          </a:p>
          <a:p>
            <a:pPr lvl="1"/>
            <a:endParaRPr lang="en-US" altLang="en-US" sz="1800" dirty="0">
              <a:latin typeface="Arial" panose="020B0604020202020204" pitchFamily="34" charset="0"/>
            </a:endParaRPr>
          </a:p>
          <a:p>
            <a:pPr lvl="1">
              <a:buFontTx/>
              <a:buNone/>
            </a:pPr>
            <a:endParaRPr lang="en-US" altLang="en-US" sz="1800" dirty="0">
              <a:latin typeface="Arial" panose="020B0604020202020204" pitchFamily="34" charset="0"/>
            </a:endParaRPr>
          </a:p>
          <a:p>
            <a:pPr lvl="4"/>
            <a:endParaRPr lang="en-US" altLang="en-US" sz="1400" dirty="0">
              <a:latin typeface="Arial" panose="020B0604020202020204" pitchFamily="34" charset="0"/>
            </a:endParaRPr>
          </a:p>
          <a:p>
            <a:pPr lvl="4"/>
            <a:endParaRPr lang="en-US" altLang="en-US" sz="1400" dirty="0">
              <a:latin typeface="Arial" panose="020B0604020202020204" pitchFamily="34" charset="0"/>
            </a:endParaRPr>
          </a:p>
        </p:txBody>
      </p:sp>
      <p:sp>
        <p:nvSpPr>
          <p:cNvPr id="4403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44037" name="Rectangle 6"/>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endParaRPr lang="en-US" altLang="en-US" sz="1400">
              <a:latin typeface="Verdana" panose="020B0604030504040204" pitchFamily="34" charset="0"/>
            </a:endParaRPr>
          </a:p>
        </p:txBody>
      </p:sp>
      <p:sp>
        <p:nvSpPr>
          <p:cNvPr id="44038" name="Rectangle 8"/>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endParaRPr lang="en-US" altLang="en-US" sz="1400">
              <a:latin typeface="Verdana" panose="020B0604030504040204" pitchFamily="34" charset="0"/>
            </a:endParaRPr>
          </a:p>
        </p:txBody>
      </p:sp>
      <p:sp>
        <p:nvSpPr>
          <p:cNvPr id="44040" name="Rectangle 9"/>
          <p:cNvSpPr>
            <a:spLocks noChangeArrowheads="1"/>
          </p:cNvSpPr>
          <p:nvPr/>
        </p:nvSpPr>
        <p:spPr bwMode="auto">
          <a:xfrm>
            <a:off x="0" y="1666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endParaRPr lang="en-US" altLang="en-US" sz="1400">
              <a:latin typeface="Verdana" panose="020B0604030504040204" pitchFamily="34"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3200400"/>
            <a:ext cx="4343400" cy="2714122"/>
          </a:xfrm>
          <a:prstGeom prst="rect">
            <a:avLst/>
          </a:prstGeom>
        </p:spPr>
      </p:pic>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noChangeArrowheads="1"/>
          </p:cNvSpPr>
          <p:nvPr>
            <p:ph type="title"/>
          </p:nvPr>
        </p:nvSpPr>
        <p:spPr>
          <a:xfrm>
            <a:off x="418322" y="163497"/>
            <a:ext cx="8913845" cy="542925"/>
          </a:xfrm>
        </p:spPr>
        <p:txBody>
          <a:bodyPr/>
          <a:lstStyle/>
          <a:p>
            <a:r>
              <a:rPr lang="en-US" altLang="en-US" sz="2400" b="1" dirty="0">
                <a:latin typeface="Arial" panose="020B0604020202020204" pitchFamily="34" charset="0"/>
              </a:rPr>
              <a:t>2. PEDESTRIAN CENTRIC ENVIRONMENT FEATURES</a:t>
            </a:r>
            <a:endParaRPr lang="en-US" altLang="en-US" sz="2400" dirty="0">
              <a:latin typeface="Arial" panose="020B0604020202020204" pitchFamily="34" charset="0"/>
            </a:endParaRPr>
          </a:p>
        </p:txBody>
      </p:sp>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89045" y="719729"/>
            <a:ext cx="7772400" cy="4114800"/>
          </a:xfrm>
        </p:spPr>
        <p:txBody>
          <a:bodyPr/>
          <a:lstStyle/>
          <a:p>
            <a:r>
              <a:rPr lang="en-IN" sz="2400" u="sng" dirty="0">
                <a:solidFill>
                  <a:schemeClr val="accent2"/>
                </a:solidFill>
              </a:rPr>
              <a:t>GRAPH CONVOLUTIONAL NETWORK </a:t>
            </a:r>
            <a:endParaRPr lang="en-IN" sz="2400" u="sng" dirty="0">
              <a:solidFill>
                <a:schemeClr val="accent2"/>
              </a:solidFill>
            </a:endParaRPr>
          </a:p>
          <a:p>
            <a:pPr marL="0" indent="0">
              <a:buNone/>
            </a:pPr>
            <a:r>
              <a:rPr lang="en-IN" sz="2400" b="1" dirty="0"/>
              <a:t> Input</a:t>
            </a:r>
            <a:r>
              <a:rPr lang="en-IN" sz="2400" dirty="0"/>
              <a:t>:</a:t>
            </a:r>
            <a:endParaRPr lang="en-IN" sz="2400" dirty="0"/>
          </a:p>
          <a:p>
            <a:r>
              <a:rPr lang="en-US" sz="2400" dirty="0"/>
              <a:t>Set of </a:t>
            </a:r>
            <a:r>
              <a:rPr lang="en-US" sz="2400" b="1" dirty="0"/>
              <a:t>M vehicles</a:t>
            </a:r>
            <a:r>
              <a:rPr lang="en-US" sz="2400" dirty="0"/>
              <a:t>, </a:t>
            </a:r>
            <a:r>
              <a:rPr lang="en-US" sz="2400" b="1" dirty="0"/>
              <a:t>N pedestrians</a:t>
            </a:r>
            <a:r>
              <a:rPr lang="en-US" sz="2400" dirty="0"/>
              <a:t>, and </a:t>
            </a:r>
            <a:r>
              <a:rPr lang="en-US" sz="2400" b="1" dirty="0"/>
              <a:t>L traffic signals</a:t>
            </a:r>
            <a:r>
              <a:rPr lang="en-US" sz="2400" dirty="0"/>
              <a:t> in the scene.</a:t>
            </a:r>
            <a:endParaRPr lang="en-US" sz="2400" dirty="0"/>
          </a:p>
          <a:p>
            <a:r>
              <a:rPr lang="en-US" sz="2400" dirty="0"/>
              <a:t>Graph Data Creation :</a:t>
            </a:r>
            <a:endParaRPr lang="en-US" sz="2400" dirty="0"/>
          </a:p>
          <a:p>
            <a:r>
              <a:rPr lang="en-IN" sz="2400" dirty="0"/>
              <a:t>where V is the set of nodes and E is set of edges at a time t.</a:t>
            </a:r>
            <a:endParaRPr lang="en-IN" sz="2400" dirty="0"/>
          </a:p>
          <a:p>
            <a:r>
              <a:rPr lang="en-IN" sz="2400" dirty="0"/>
              <a:t>Adjacency matrix Creation</a:t>
            </a:r>
            <a:endParaRPr lang="en-IN" sz="2400" dirty="0"/>
          </a:p>
          <a:p>
            <a:pPr marL="457200" lvl="1" indent="0">
              <a:buNone/>
            </a:pPr>
            <a:endParaRPr lang="en-IN" dirty="0"/>
          </a:p>
          <a:p>
            <a:pPr marL="457200" lvl="1" indent="0">
              <a:buNone/>
            </a:pPr>
            <a:endParaRPr lang="en-IN" dirty="0"/>
          </a:p>
          <a:p>
            <a:pPr marL="457200" lvl="1" indent="0">
              <a:buNone/>
            </a:pPr>
            <a:endParaRPr lang="en-IN" dirty="0"/>
          </a:p>
          <a:p>
            <a:pPr marL="457200" lvl="1" indent="0">
              <a:buNone/>
            </a:pPr>
            <a:endParaRPr lang="en-IN" dirty="0"/>
          </a:p>
        </p:txBody>
      </p:sp>
      <p:pic>
        <p:nvPicPr>
          <p:cNvPr id="6" name="Picture 5"/>
          <p:cNvPicPr>
            <a:picLocks noChangeAspect="1"/>
          </p:cNvPicPr>
          <p:nvPr/>
        </p:nvPicPr>
        <p:blipFill>
          <a:blip r:embed="rId1">
            <a:clrChange>
              <a:clrFrom>
                <a:srgbClr val="FFFFFF"/>
              </a:clrFrom>
              <a:clrTo>
                <a:srgbClr val="FFFFFF">
                  <a:alpha val="0"/>
                </a:srgbClr>
              </a:clrTo>
            </a:clrChange>
          </a:blip>
          <a:stretch>
            <a:fillRect/>
          </a:stretch>
        </p:blipFill>
        <p:spPr>
          <a:xfrm>
            <a:off x="1752600" y="4048841"/>
            <a:ext cx="4938230" cy="1597990"/>
          </a:xfrm>
          <a:prstGeom prst="rect">
            <a:avLst/>
          </a:prstGeom>
        </p:spPr>
      </p:pic>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4267200" y="2302612"/>
            <a:ext cx="2833914" cy="556810"/>
          </a:xfrm>
          <a:prstGeom prst="rect">
            <a:avLst/>
          </a:prstGeom>
        </p:spPr>
      </p:pic>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noChangeArrowheads="1"/>
          </p:cNvSpPr>
          <p:nvPr>
            <p:ph type="title"/>
          </p:nvPr>
        </p:nvSpPr>
        <p:spPr/>
        <p:txBody>
          <a:bodyPr/>
          <a:lstStyle/>
          <a:p>
            <a:r>
              <a:rPr lang="en-US" altLang="en-US" sz="3600" b="1" dirty="0">
                <a:latin typeface="Arial" panose="020B0604020202020204" pitchFamily="34" charset="0"/>
              </a:rPr>
              <a:t>Road Crossing Environment - Overview</a:t>
            </a:r>
            <a:endParaRPr lang="en-US" altLang="en-US" sz="3600" b="1" dirty="0">
              <a:latin typeface="Arial" panose="020B0604020202020204" pitchFamily="34" charset="0"/>
            </a:endParaRPr>
          </a:p>
        </p:txBody>
      </p:sp>
      <p:sp>
        <p:nvSpPr>
          <p:cNvPr id="30723" name="Content Placeholder 2"/>
          <p:cNvSpPr>
            <a:spLocks noGrp="1" noChangeArrowheads="1"/>
          </p:cNvSpPr>
          <p:nvPr>
            <p:ph idx="1"/>
          </p:nvPr>
        </p:nvSpPr>
        <p:spPr>
          <a:xfrm>
            <a:off x="685800" y="1752600"/>
            <a:ext cx="8229600" cy="4114800"/>
          </a:xfrm>
        </p:spPr>
        <p:txBody>
          <a:bodyPr/>
          <a:lstStyle/>
          <a:p>
            <a:pPr>
              <a:lnSpc>
                <a:spcPct val="150000"/>
              </a:lnSpc>
            </a:pPr>
            <a:r>
              <a:rPr lang="en-IN" sz="2800" dirty="0"/>
              <a:t>Get the environment of pedestrian crossing the from two ways</a:t>
            </a:r>
            <a:endParaRPr lang="en-IN" sz="2800" dirty="0"/>
          </a:p>
          <a:p>
            <a:pPr algn="just">
              <a:lnSpc>
                <a:spcPct val="150000"/>
              </a:lnSpc>
              <a:buFont typeface="Wingdings" panose="05000000000000000000" pitchFamily="2" charset="2"/>
              <a:buChar char="q"/>
            </a:pPr>
            <a:r>
              <a:rPr lang="en-IN" sz="2800" dirty="0"/>
              <a:t> Surveillance camera – For Traffic environment</a:t>
            </a:r>
            <a:endParaRPr lang="en-IN" sz="2800" dirty="0"/>
          </a:p>
          <a:p>
            <a:pPr algn="just">
              <a:lnSpc>
                <a:spcPct val="150000"/>
              </a:lnSpc>
              <a:buFont typeface="Wingdings" panose="05000000000000000000" pitchFamily="2" charset="2"/>
              <a:buChar char="q"/>
            </a:pPr>
            <a:r>
              <a:rPr lang="en-IN" sz="2800" dirty="0"/>
              <a:t> On - board camera – For Pedestrian features</a:t>
            </a:r>
            <a:endParaRPr lang="en-IN" sz="2800" dirty="0"/>
          </a:p>
          <a:p>
            <a:endParaRPr lang="en-IN" sz="3000" dirty="0"/>
          </a:p>
        </p:txBody>
      </p:sp>
      <p:sp>
        <p:nvSpPr>
          <p:cNvPr id="3072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14400" y="381000"/>
            <a:ext cx="7772400" cy="4114800"/>
          </a:xfrm>
        </p:spPr>
        <p:txBody>
          <a:bodyPr/>
          <a:lstStyle/>
          <a:p>
            <a:r>
              <a:rPr lang="en-IN" sz="2400" u="sng" dirty="0">
                <a:solidFill>
                  <a:schemeClr val="accent2"/>
                </a:solidFill>
              </a:rPr>
              <a:t>Graph Convolutional Network (Contd..)</a:t>
            </a:r>
            <a:endParaRPr lang="en-IN" sz="2400" u="sng" dirty="0">
              <a:solidFill>
                <a:schemeClr val="accent2"/>
              </a:solidFill>
            </a:endParaRPr>
          </a:p>
          <a:p>
            <a:pPr marL="0" indent="0">
              <a:buNone/>
            </a:pPr>
            <a:r>
              <a:rPr lang="en-IN" sz="2400" b="1" dirty="0"/>
              <a:t> Architecture </a:t>
            </a:r>
            <a:endParaRPr lang="en-IN" sz="2400" b="1" dirty="0"/>
          </a:p>
          <a:p>
            <a:pPr marL="0" indent="0">
              <a:buNone/>
            </a:pPr>
            <a:endParaRPr lang="en-IN" sz="2400" dirty="0"/>
          </a:p>
          <a:p>
            <a:pPr marL="457200" lvl="1" indent="0">
              <a:buNone/>
            </a:pPr>
            <a:endParaRPr lang="en-IN" dirty="0"/>
          </a:p>
        </p:txBody>
      </p:sp>
      <p:pic>
        <p:nvPicPr>
          <p:cNvPr id="3" name="Picture 2"/>
          <p:cNvPicPr>
            <a:picLocks noChangeAspect="1"/>
          </p:cNvPicPr>
          <p:nvPr/>
        </p:nvPicPr>
        <p:blipFill>
          <a:blip r:embed="rId1"/>
          <a:stretch>
            <a:fillRect/>
          </a:stretch>
        </p:blipFill>
        <p:spPr>
          <a:xfrm>
            <a:off x="178435" y="1295400"/>
            <a:ext cx="8959850" cy="5187315"/>
          </a:xfrm>
          <a:prstGeom prst="rect">
            <a:avLst/>
          </a:prstGeom>
        </p:spPr>
      </p:pic>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14400" y="533400"/>
            <a:ext cx="7772400" cy="4114800"/>
          </a:xfrm>
        </p:spPr>
        <p:txBody>
          <a:bodyPr/>
          <a:lstStyle/>
          <a:p>
            <a:r>
              <a:rPr lang="en-IN" sz="2400" u="sng" dirty="0">
                <a:solidFill>
                  <a:schemeClr val="accent2"/>
                </a:solidFill>
              </a:rPr>
              <a:t>Graph Convolutional Network (Contd..)</a:t>
            </a:r>
            <a:endParaRPr lang="en-IN" sz="2400" u="sng" dirty="0">
              <a:solidFill>
                <a:schemeClr val="accent2"/>
              </a:solidFill>
            </a:endParaRPr>
          </a:p>
          <a:p>
            <a:endParaRPr lang="en-IN" sz="2400" u="sng" dirty="0">
              <a:solidFill>
                <a:schemeClr val="accent2"/>
              </a:solidFill>
            </a:endParaRPr>
          </a:p>
          <a:p>
            <a:pPr marL="0" indent="0">
              <a:buNone/>
            </a:pPr>
            <a:r>
              <a:rPr lang="en-IN" sz="2400" b="1" dirty="0">
                <a:latin typeface="Arial" panose="020B0604020202020204" pitchFamily="34" charset="0"/>
                <a:cs typeface="Arial" panose="020B0604020202020204" pitchFamily="34" charset="0"/>
              </a:rPr>
              <a:t>The layer propagation of </a:t>
            </a:r>
            <a:r>
              <a:rPr lang="en-IN" sz="2400" b="1" i="0" u="none" strike="noStrike" baseline="0" dirty="0">
                <a:latin typeface="Arial" panose="020B0604020202020204" pitchFamily="34" charset="0"/>
                <a:cs typeface="Arial" panose="020B0604020202020204" pitchFamily="34" charset="0"/>
              </a:rPr>
              <a:t>graph convolution / node embedding </a:t>
            </a:r>
            <a:endParaRPr lang="en-IN" sz="2400" b="1" i="0" u="none" strike="noStrike" baseline="0" dirty="0">
              <a:latin typeface="Arial" panose="020B0604020202020204" pitchFamily="34" charset="0"/>
              <a:cs typeface="Arial" panose="020B0604020202020204" pitchFamily="34" charset="0"/>
            </a:endParaRPr>
          </a:p>
          <a:p>
            <a:pPr marL="0" indent="0">
              <a:buNone/>
            </a:pPr>
            <a:endParaRPr lang="en-IN" sz="2400" dirty="0"/>
          </a:p>
          <a:p>
            <a:pPr marL="0" indent="0">
              <a:buNone/>
            </a:pPr>
            <a:endParaRPr lang="en-IN" sz="2400" dirty="0"/>
          </a:p>
          <a:p>
            <a:pPr marL="0" indent="0">
              <a:buNone/>
            </a:pPr>
            <a:endParaRPr lang="en-IN" sz="2400" dirty="0"/>
          </a:p>
          <a:p>
            <a:pPr marL="457200" lvl="1" indent="0">
              <a:buNone/>
            </a:pPr>
            <a:endParaRPr lang="en-IN" dirty="0"/>
          </a:p>
        </p:txBody>
      </p:sp>
      <p:pic>
        <p:nvPicPr>
          <p:cNvPr id="4" name="Picture 3"/>
          <p:cNvPicPr>
            <a:picLocks noChangeAspect="1"/>
          </p:cNvPicPr>
          <p:nvPr/>
        </p:nvPicPr>
        <p:blipFill>
          <a:blip r:embed="rId1">
            <a:clrChange>
              <a:clrFrom>
                <a:srgbClr val="FFFFFF"/>
              </a:clrFrom>
              <a:clrTo>
                <a:srgbClr val="FFFFFF">
                  <a:alpha val="0"/>
                </a:srgbClr>
              </a:clrTo>
            </a:clrChange>
          </a:blip>
          <a:stretch>
            <a:fillRect/>
          </a:stretch>
        </p:blipFill>
        <p:spPr>
          <a:xfrm>
            <a:off x="2199944" y="2471717"/>
            <a:ext cx="4744112" cy="571580"/>
          </a:xfrm>
          <a:prstGeom prst="rect">
            <a:avLst/>
          </a:prstGeom>
        </p:spPr>
      </p:pic>
      <p:pic>
        <p:nvPicPr>
          <p:cNvPr id="10" name="Picture 9"/>
          <p:cNvPicPr>
            <a:picLocks noChangeAspect="1"/>
          </p:cNvPicPr>
          <p:nvPr/>
        </p:nvPicPr>
        <p:blipFill>
          <a:blip r:embed="rId2">
            <a:clrChange>
              <a:clrFrom>
                <a:srgbClr val="FFFFFF"/>
              </a:clrFrom>
              <a:clrTo>
                <a:srgbClr val="FFFFFF">
                  <a:alpha val="0"/>
                </a:srgbClr>
              </a:clrTo>
            </a:clrChange>
          </a:blip>
          <a:stretch>
            <a:fillRect/>
          </a:stretch>
        </p:blipFill>
        <p:spPr>
          <a:xfrm>
            <a:off x="914400" y="3445884"/>
            <a:ext cx="8028432" cy="1498914"/>
          </a:xfrm>
          <a:prstGeom prst="rect">
            <a:avLst/>
          </a:prstGeom>
        </p:spPr>
      </p:pic>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457200" y="381000"/>
            <a:ext cx="8229600" cy="4114800"/>
          </a:xfrm>
        </p:spPr>
        <p:txBody>
          <a:bodyPr/>
          <a:lstStyle/>
          <a:p>
            <a:r>
              <a:rPr lang="en-IN" sz="2400" u="sng" dirty="0">
                <a:solidFill>
                  <a:schemeClr val="accent2"/>
                </a:solidFill>
              </a:rPr>
              <a:t>Graph Convolutional Network (Contd..)</a:t>
            </a:r>
            <a:endParaRPr lang="en-IN" sz="2400" u="sng" dirty="0">
              <a:solidFill>
                <a:schemeClr val="accent2"/>
              </a:solidFill>
            </a:endParaRPr>
          </a:p>
          <a:p>
            <a:r>
              <a:rPr lang="en-IN" sz="2400" b="1" dirty="0"/>
              <a:t>Encoder – Decoder Architecture </a:t>
            </a:r>
            <a:endParaRPr lang="en-IN" sz="2400" b="1" dirty="0"/>
          </a:p>
          <a:p>
            <a:pPr marL="0" indent="0">
              <a:buNone/>
            </a:pPr>
            <a:r>
              <a:rPr lang="en-IN" sz="2400" b="1" dirty="0">
                <a:solidFill>
                  <a:schemeClr val="accent2"/>
                </a:solidFill>
              </a:rPr>
              <a:t>      Encoder</a:t>
            </a:r>
            <a:endParaRPr lang="en-IN" sz="2400" b="1" dirty="0">
              <a:solidFill>
                <a:schemeClr val="accent2"/>
              </a:solidFill>
            </a:endParaRPr>
          </a:p>
          <a:p>
            <a:pPr marL="0" indent="0">
              <a:buNone/>
            </a:pPr>
            <a:endParaRPr lang="en-IN" sz="2400" b="1" dirty="0"/>
          </a:p>
          <a:p>
            <a:pPr marL="0" indent="0">
              <a:buNone/>
            </a:pPr>
            <a:endParaRPr lang="en-IN" sz="2400" dirty="0"/>
          </a:p>
          <a:p>
            <a:pPr marL="457200" lvl="1" indent="0">
              <a:buNone/>
            </a:pPr>
            <a:endParaRPr lang="en-IN" dirty="0"/>
          </a:p>
        </p:txBody>
      </p:sp>
      <p:pic>
        <p:nvPicPr>
          <p:cNvPr id="4" name="Picture 3"/>
          <p:cNvPicPr>
            <a:picLocks noChangeAspect="1"/>
          </p:cNvPicPr>
          <p:nvPr/>
        </p:nvPicPr>
        <p:blipFill>
          <a:blip r:embed="rId1">
            <a:clrChange>
              <a:clrFrom>
                <a:srgbClr val="FFFFFF"/>
              </a:clrFrom>
              <a:clrTo>
                <a:srgbClr val="FFFFFF">
                  <a:alpha val="0"/>
                </a:srgbClr>
              </a:clrTo>
            </a:clrChange>
            <a:extLst>
              <a:ext uri="{BEBA8EAE-BF5A-486C-A8C5-ECC9F3942E4B}">
                <a14:imgProps xmlns:a14="http://schemas.microsoft.com/office/drawing/2010/main">
                  <a14:imgLayer r:embed="rId2">
                    <a14:imgEffect>
                      <a14:sharpenSoften amount="50000"/>
                    </a14:imgEffect>
                  </a14:imgLayer>
                </a14:imgProps>
              </a:ext>
            </a:extLst>
          </a:blip>
          <a:srcRect t="7073"/>
          <a:stretch>
            <a:fillRect/>
          </a:stretch>
        </p:blipFill>
        <p:spPr>
          <a:xfrm>
            <a:off x="643128" y="1676400"/>
            <a:ext cx="8534400" cy="4114800"/>
          </a:xfrm>
          <a:prstGeom prst="rect">
            <a:avLst/>
          </a:prstGeom>
        </p:spPr>
      </p:pic>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14400" y="60960"/>
            <a:ext cx="7772400" cy="4114800"/>
          </a:xfrm>
        </p:spPr>
        <p:txBody>
          <a:bodyPr/>
          <a:lstStyle/>
          <a:p>
            <a:r>
              <a:rPr lang="en-IN" sz="2400" u="sng" dirty="0">
                <a:solidFill>
                  <a:schemeClr val="accent2"/>
                </a:solidFill>
              </a:rPr>
              <a:t>Graph Convolutional Network (Contd..)</a:t>
            </a:r>
            <a:endParaRPr lang="en-IN" sz="2400" u="sng" dirty="0">
              <a:solidFill>
                <a:schemeClr val="accent2"/>
              </a:solidFill>
            </a:endParaRPr>
          </a:p>
          <a:p>
            <a:pPr marL="0" indent="0">
              <a:buNone/>
            </a:pPr>
            <a:r>
              <a:rPr lang="en-IN" sz="2400" b="1" dirty="0"/>
              <a:t> </a:t>
            </a:r>
            <a:r>
              <a:rPr lang="en-IN" sz="2400" b="1" dirty="0">
                <a:solidFill>
                  <a:schemeClr val="accent2"/>
                </a:solidFill>
              </a:rPr>
              <a:t>Decoder</a:t>
            </a:r>
            <a:endParaRPr lang="en-IN" sz="2400" b="1" dirty="0">
              <a:solidFill>
                <a:schemeClr val="accent2"/>
              </a:solidFill>
            </a:endParaRP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solidFill>
                  <a:schemeClr val="accent2"/>
                </a:solidFill>
              </a:rPr>
              <a:t>Reconstructed Graph</a:t>
            </a:r>
            <a:endParaRPr lang="en-IN" sz="2400" b="1" dirty="0">
              <a:solidFill>
                <a:schemeClr val="accent2"/>
              </a:solidFill>
            </a:endParaRP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dirty="0"/>
          </a:p>
          <a:p>
            <a:pPr marL="457200" lvl="1" indent="0">
              <a:buNone/>
            </a:pPr>
            <a:endParaRPr lang="en-IN" dirty="0"/>
          </a:p>
        </p:txBody>
      </p:sp>
      <p:pic>
        <p:nvPicPr>
          <p:cNvPr id="4" name="Picture 3"/>
          <p:cNvPicPr>
            <a:picLocks noChangeAspect="1"/>
          </p:cNvPicPr>
          <p:nvPr/>
        </p:nvPicPr>
        <p:blipFill>
          <a:blip r:embed="rId1">
            <a:clrChange>
              <a:clrFrom>
                <a:srgbClr val="FFFFFF"/>
              </a:clrFrom>
              <a:clrTo>
                <a:srgbClr val="FFFFFF">
                  <a:alpha val="0"/>
                </a:srgbClr>
              </a:clrTo>
            </a:clrChange>
          </a:blip>
          <a:stretch>
            <a:fillRect/>
          </a:stretch>
        </p:blipFill>
        <p:spPr>
          <a:xfrm>
            <a:off x="647699" y="1066800"/>
            <a:ext cx="8496301" cy="1999642"/>
          </a:xfrm>
          <a:prstGeom prst="rect">
            <a:avLst/>
          </a:prstGeom>
        </p:spPr>
      </p:pic>
      <p:pic>
        <p:nvPicPr>
          <p:cNvPr id="6" name="Picture 5"/>
          <p:cNvPicPr>
            <a:picLocks noChangeAspect="1"/>
          </p:cNvPicPr>
          <p:nvPr/>
        </p:nvPicPr>
        <p:blipFill>
          <a:blip r:embed="rId2">
            <a:clrChange>
              <a:clrFrom>
                <a:srgbClr val="FFFFFF"/>
              </a:clrFrom>
              <a:clrTo>
                <a:srgbClr val="FFFFFF">
                  <a:alpha val="0"/>
                </a:srgbClr>
              </a:clrTo>
            </a:clrChange>
          </a:blip>
          <a:srcRect l="4386" t="12029"/>
          <a:stretch>
            <a:fillRect/>
          </a:stretch>
        </p:blipFill>
        <p:spPr>
          <a:xfrm>
            <a:off x="914400" y="3581400"/>
            <a:ext cx="8305800" cy="2786134"/>
          </a:xfrm>
          <a:prstGeom prst="rect">
            <a:avLst/>
          </a:prstGeom>
        </p:spPr>
      </p:pic>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14400" y="381000"/>
            <a:ext cx="7772400" cy="4114800"/>
          </a:xfrm>
        </p:spPr>
        <p:txBody>
          <a:bodyPr/>
          <a:lstStyle/>
          <a:p>
            <a:r>
              <a:rPr lang="en-IN" sz="2400" u="sng" dirty="0">
                <a:solidFill>
                  <a:schemeClr val="accent2"/>
                </a:solidFill>
              </a:rPr>
              <a:t>Graph Convolutional Network (Contd..)</a:t>
            </a:r>
            <a:endParaRPr lang="en-IN" sz="2400" u="sng" dirty="0">
              <a:solidFill>
                <a:schemeClr val="accent2"/>
              </a:solidFill>
            </a:endParaRPr>
          </a:p>
          <a:p>
            <a:pPr marL="0" indent="0">
              <a:buNone/>
            </a:pPr>
            <a:r>
              <a:rPr lang="en-IN" sz="2400" b="1" dirty="0"/>
              <a:t> Reconstruction Loss </a:t>
            </a:r>
            <a:endParaRPr lang="en-IN" sz="2400" b="1" dirty="0"/>
          </a:p>
          <a:p>
            <a:pPr marL="0" indent="0">
              <a:buNone/>
            </a:pPr>
            <a:endParaRPr lang="en-IN" sz="2400" dirty="0"/>
          </a:p>
          <a:p>
            <a:pPr marL="457200" lvl="1" indent="0">
              <a:buNone/>
            </a:pPr>
            <a:endParaRPr lang="en-IN" dirty="0"/>
          </a:p>
        </p:txBody>
      </p:sp>
      <p:pic>
        <p:nvPicPr>
          <p:cNvPr id="6" name="Picture 5"/>
          <p:cNvPicPr>
            <a:picLocks noChangeAspect="1"/>
          </p:cNvPicPr>
          <p:nvPr/>
        </p:nvPicPr>
        <p:blipFill>
          <a:blip r:embed="rId1">
            <a:clrChange>
              <a:clrFrom>
                <a:srgbClr val="FFFFFF"/>
              </a:clrFrom>
              <a:clrTo>
                <a:srgbClr val="FFFFFF">
                  <a:alpha val="0"/>
                </a:srgbClr>
              </a:clrTo>
            </a:clrChange>
          </a:blip>
          <a:stretch>
            <a:fillRect/>
          </a:stretch>
        </p:blipFill>
        <p:spPr>
          <a:xfrm>
            <a:off x="1371600" y="1390504"/>
            <a:ext cx="7135221" cy="1047896"/>
          </a:xfrm>
          <a:prstGeom prst="rect">
            <a:avLst/>
          </a:prstGeom>
        </p:spPr>
      </p:pic>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633984" y="2514807"/>
            <a:ext cx="8534400" cy="440066"/>
          </a:xfrm>
          <a:prstGeom prst="rect">
            <a:avLst/>
          </a:prstGeom>
        </p:spPr>
      </p:pic>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621792" y="3124200"/>
            <a:ext cx="8522208" cy="1676400"/>
          </a:xfrm>
          <a:prstGeom prst="rect">
            <a:avLst/>
          </a:prstGeom>
        </p:spPr>
      </p:pic>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14400" y="381000"/>
            <a:ext cx="7772400" cy="4114800"/>
          </a:xfrm>
        </p:spPr>
        <p:txBody>
          <a:bodyPr/>
          <a:lstStyle/>
          <a:p>
            <a:pPr marL="0" indent="0">
              <a:buNone/>
            </a:pPr>
            <a:r>
              <a:rPr lang="en-IN" sz="2400" u="sng" dirty="0">
                <a:solidFill>
                  <a:schemeClr val="accent2"/>
                </a:solidFill>
              </a:rPr>
              <a:t>SPATIO – TEMPORAL GCN:</a:t>
            </a:r>
            <a:endParaRPr lang="en-IN" sz="2400" u="sng" dirty="0">
              <a:solidFill>
                <a:schemeClr val="accent2"/>
              </a:solidFill>
            </a:endParaRPr>
          </a:p>
          <a:p>
            <a:pPr marL="0" indent="0">
              <a:buNone/>
            </a:pPr>
            <a:r>
              <a:rPr lang="en-IN" sz="2400" b="1" dirty="0"/>
              <a:t>Input</a:t>
            </a:r>
            <a:r>
              <a:rPr lang="en-IN" sz="2400" dirty="0"/>
              <a:t>:</a:t>
            </a:r>
            <a:endParaRPr lang="en-IN" sz="2400" dirty="0"/>
          </a:p>
          <a:p>
            <a:r>
              <a:rPr lang="en-US" sz="2800" dirty="0"/>
              <a:t>Set of </a:t>
            </a:r>
            <a:r>
              <a:rPr lang="en-US" sz="2800" b="1" dirty="0"/>
              <a:t>M vehicles</a:t>
            </a:r>
            <a:r>
              <a:rPr lang="en-US" sz="2800" dirty="0"/>
              <a:t>, </a:t>
            </a:r>
            <a:r>
              <a:rPr lang="en-US" sz="2800" b="1" dirty="0"/>
              <a:t>N pedestrians</a:t>
            </a:r>
            <a:r>
              <a:rPr lang="en-US" sz="2800" dirty="0"/>
              <a:t>, and </a:t>
            </a:r>
            <a:r>
              <a:rPr lang="en-US" sz="2800" b="1" dirty="0"/>
              <a:t>Z zebra crossings</a:t>
            </a:r>
            <a:r>
              <a:rPr lang="en-US" sz="2800" dirty="0"/>
              <a:t> in the scene.</a:t>
            </a:r>
            <a:endParaRPr lang="en-US" sz="2800" dirty="0"/>
          </a:p>
          <a:p>
            <a:r>
              <a:rPr lang="en-US" sz="2800" dirty="0"/>
              <a:t>Graph Data Creation :</a:t>
            </a:r>
            <a:endParaRPr lang="en-US" sz="2800" dirty="0"/>
          </a:p>
          <a:p>
            <a:r>
              <a:rPr lang="en-US" sz="2800" dirty="0"/>
              <a:t>Motion information</a:t>
            </a:r>
            <a:r>
              <a:rPr lang="en-US" sz="2400" dirty="0"/>
              <a:t>                     </a:t>
            </a:r>
            <a:endParaRPr lang="en-US" sz="2400" dirty="0"/>
          </a:p>
          <a:p>
            <a:endParaRPr lang="en-US" sz="2400" dirty="0"/>
          </a:p>
          <a:p>
            <a:endParaRPr lang="en-US" sz="2400" dirty="0"/>
          </a:p>
          <a:p>
            <a:endParaRPr lang="en-US" sz="2400" dirty="0"/>
          </a:p>
          <a:p>
            <a:endParaRPr lang="en-US" sz="2400" dirty="0"/>
          </a:p>
          <a:p>
            <a:endParaRPr lang="en-IN" sz="2400" b="1" dirty="0"/>
          </a:p>
        </p:txBody>
      </p:sp>
      <p:pic>
        <p:nvPicPr>
          <p:cNvPr id="4" name="Picture 3"/>
          <p:cNvPicPr>
            <a:picLocks noChangeAspect="1"/>
          </p:cNvPicPr>
          <p:nvPr/>
        </p:nvPicPr>
        <p:blipFill>
          <a:blip r:embed="rId1">
            <a:clrChange>
              <a:clrFrom>
                <a:srgbClr val="FFFFFF"/>
              </a:clrFrom>
              <a:clrTo>
                <a:srgbClr val="FFFFFF">
                  <a:alpha val="0"/>
                </a:srgbClr>
              </a:clrTo>
            </a:clrChange>
          </a:blip>
          <a:stretch>
            <a:fillRect/>
          </a:stretch>
        </p:blipFill>
        <p:spPr>
          <a:xfrm>
            <a:off x="4953000" y="2238038"/>
            <a:ext cx="3153109" cy="615547"/>
          </a:xfrm>
          <a:prstGeom prst="rect">
            <a:avLst/>
          </a:prstGeom>
        </p:spPr>
      </p:pic>
      <p:pic>
        <p:nvPicPr>
          <p:cNvPr id="6" name="Picture 5"/>
          <p:cNvPicPr>
            <a:picLocks noChangeAspect="1"/>
          </p:cNvPicPr>
          <p:nvPr/>
        </p:nvPicPr>
        <p:blipFill>
          <a:blip r:embed="rId2">
            <a:clrChange>
              <a:clrFrom>
                <a:srgbClr val="FFFFFF"/>
              </a:clrFrom>
              <a:clrTo>
                <a:srgbClr val="FFFFFF">
                  <a:alpha val="0"/>
                </a:srgbClr>
              </a:clrTo>
            </a:clrChange>
          </a:blip>
          <a:srcRect t="30841"/>
          <a:stretch>
            <a:fillRect/>
          </a:stretch>
        </p:blipFill>
        <p:spPr>
          <a:xfrm>
            <a:off x="685800" y="3262383"/>
            <a:ext cx="4417475" cy="3090455"/>
          </a:xfrm>
          <a:prstGeom prst="rect">
            <a:avLst/>
          </a:prstGeom>
        </p:spPr>
      </p:pic>
      <p:pic>
        <p:nvPicPr>
          <p:cNvPr id="3" name="Picture 2"/>
          <p:cNvPicPr>
            <a:picLocks noChangeAspect="1"/>
          </p:cNvPicPr>
          <p:nvPr/>
        </p:nvPicPr>
        <p:blipFill>
          <a:blip r:embed="rId3"/>
          <a:stretch>
            <a:fillRect/>
          </a:stretch>
        </p:blipFill>
        <p:spPr>
          <a:xfrm>
            <a:off x="5181600" y="3048000"/>
            <a:ext cx="3810000" cy="2648587"/>
          </a:xfrm>
          <a:prstGeom prst="rect">
            <a:avLst/>
          </a:prstGeom>
        </p:spPr>
      </p:pic>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14400" y="381000"/>
            <a:ext cx="7772400" cy="4114800"/>
          </a:xfrm>
        </p:spPr>
        <p:txBody>
          <a:bodyPr/>
          <a:lstStyle/>
          <a:p>
            <a:r>
              <a:rPr lang="en-IN" sz="2400" u="sng" dirty="0">
                <a:solidFill>
                  <a:schemeClr val="accent2"/>
                </a:solidFill>
              </a:rPr>
              <a:t>ST-GCN (Contd..)</a:t>
            </a:r>
            <a:endParaRPr lang="en-IN" sz="2400" u="sng" dirty="0">
              <a:solidFill>
                <a:schemeClr val="accent2"/>
              </a:solidFill>
            </a:endParaRPr>
          </a:p>
          <a:p>
            <a:r>
              <a:rPr lang="en-IN" sz="2400" b="1" dirty="0"/>
              <a:t> </a:t>
            </a:r>
            <a:r>
              <a:rPr lang="en-US" sz="2400" dirty="0"/>
              <a:t>Position information </a:t>
            </a: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Create weight adjacency matrix similar to GCN. </a:t>
            </a:r>
            <a:endParaRPr lang="en-US" sz="2400" dirty="0"/>
          </a:p>
          <a:p>
            <a:endParaRPr lang="en-US" sz="2400" dirty="0"/>
          </a:p>
          <a:p>
            <a:endParaRPr lang="en-US" sz="2400" dirty="0"/>
          </a:p>
          <a:p>
            <a:pPr marL="0" indent="0">
              <a:buNone/>
            </a:pPr>
            <a:endParaRPr lang="en-IN" sz="2400" dirty="0"/>
          </a:p>
          <a:p>
            <a:pPr marL="457200" lvl="1" indent="0">
              <a:buNone/>
            </a:pPr>
            <a:endParaRPr lang="en-IN" dirty="0"/>
          </a:p>
        </p:txBody>
      </p:sp>
      <p:pic>
        <p:nvPicPr>
          <p:cNvPr id="8" name="Picture 7"/>
          <p:cNvPicPr>
            <a:picLocks noChangeAspect="1"/>
          </p:cNvPicPr>
          <p:nvPr/>
        </p:nvPicPr>
        <p:blipFill>
          <a:blip r:embed="rId1">
            <a:clrChange>
              <a:clrFrom>
                <a:srgbClr val="FFFFFF"/>
              </a:clrFrom>
              <a:clrTo>
                <a:srgbClr val="FFFFFF">
                  <a:alpha val="0"/>
                </a:srgbClr>
              </a:clrTo>
            </a:clrChange>
          </a:blip>
          <a:stretch>
            <a:fillRect/>
          </a:stretch>
        </p:blipFill>
        <p:spPr>
          <a:xfrm>
            <a:off x="1504522" y="1371600"/>
            <a:ext cx="3600878" cy="1599148"/>
          </a:xfrm>
          <a:prstGeom prst="rect">
            <a:avLst/>
          </a:prstGeom>
        </p:spPr>
      </p:pic>
      <p:pic>
        <p:nvPicPr>
          <p:cNvPr id="10" name="Picture 9"/>
          <p:cNvPicPr>
            <a:picLocks noChangeAspect="1"/>
          </p:cNvPicPr>
          <p:nvPr/>
        </p:nvPicPr>
        <p:blipFill>
          <a:blip r:embed="rId2">
            <a:clrChange>
              <a:clrFrom>
                <a:srgbClr val="FFFFFF"/>
              </a:clrFrom>
              <a:clrTo>
                <a:srgbClr val="FFFFFF">
                  <a:alpha val="0"/>
                </a:srgbClr>
              </a:clrTo>
            </a:clrChange>
          </a:blip>
          <a:stretch>
            <a:fillRect/>
          </a:stretch>
        </p:blipFill>
        <p:spPr>
          <a:xfrm>
            <a:off x="1295400" y="2992084"/>
            <a:ext cx="6553200" cy="2289672"/>
          </a:xfrm>
          <a:prstGeom prst="rect">
            <a:avLst/>
          </a:prstGeom>
        </p:spPr>
      </p:pic>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897255" y="381000"/>
            <a:ext cx="7789545" cy="4114800"/>
          </a:xfrm>
        </p:spPr>
        <p:txBody>
          <a:bodyPr/>
          <a:lstStyle/>
          <a:p>
            <a:pPr marL="0" indent="0">
              <a:buNone/>
            </a:pPr>
            <a:r>
              <a:rPr lang="en-US" altLang="en-US" sz="2400" b="1" dirty="0">
                <a:latin typeface="Arial" panose="020B0604020202020204" pitchFamily="34" charset="0"/>
              </a:rPr>
              <a:t>3. PEDESTRIAN STATE FEATURES</a:t>
            </a:r>
            <a:endParaRPr lang="en-US" altLang="en-US" sz="2400" b="1" dirty="0">
              <a:latin typeface="Arial" panose="020B0604020202020204" pitchFamily="34" charset="0"/>
            </a:endParaRPr>
          </a:p>
          <a:p>
            <a:pPr marL="0" indent="0">
              <a:buNone/>
            </a:pPr>
            <a:r>
              <a:rPr lang="en-US" sz="2400" b="1" dirty="0">
                <a:latin typeface="Arial" panose="020B0604020202020204" pitchFamily="34" charset="0"/>
              </a:rPr>
              <a:t>Pedestrian state encoder</a:t>
            </a:r>
            <a:endParaRPr lang="en-US" sz="2400" b="1" dirty="0">
              <a:latin typeface="Arial" panose="020B0604020202020204" pitchFamily="34" charset="0"/>
            </a:endParaRPr>
          </a:p>
          <a:p>
            <a:pPr marL="0" indent="0">
              <a:buNone/>
            </a:pPr>
            <a:r>
              <a:rPr lang="en-US" sz="2400" b="1" dirty="0">
                <a:latin typeface="Arial" panose="020B0604020202020204" pitchFamily="34" charset="0"/>
              </a:rPr>
              <a:t>Input : </a:t>
            </a:r>
            <a:endParaRPr lang="en-US" sz="2400" b="1" dirty="0">
              <a:latin typeface="Arial" panose="020B0604020202020204" pitchFamily="34" charset="0"/>
            </a:endParaRPr>
          </a:p>
          <a:p>
            <a:pPr lvl="3">
              <a:buFont typeface="Wingdings" panose="05000000000000000000" pitchFamily="2" charset="2"/>
              <a:buChar char="§"/>
            </a:pPr>
            <a:r>
              <a:rPr lang="en-US" sz="2400" b="1" dirty="0">
                <a:latin typeface="Arial" panose="020B0604020202020204" pitchFamily="34" charset="0"/>
                <a:ea typeface="+mn-ea"/>
                <a:cs typeface="+mn-cs"/>
              </a:rPr>
              <a:t>Pedestrian appearances</a:t>
            </a:r>
            <a:endParaRPr lang="en-US" sz="2400" b="1" dirty="0">
              <a:latin typeface="Arial" panose="020B0604020202020204" pitchFamily="34" charset="0"/>
              <a:ea typeface="+mn-ea"/>
              <a:cs typeface="+mn-cs"/>
            </a:endParaRPr>
          </a:p>
          <a:p>
            <a:pPr lvl="3">
              <a:buFont typeface="Wingdings" panose="05000000000000000000" pitchFamily="2" charset="2"/>
              <a:buChar char="§"/>
            </a:pPr>
            <a:r>
              <a:rPr lang="en-US" sz="2400" b="1" dirty="0">
                <a:latin typeface="Arial" panose="020B0604020202020204" pitchFamily="34" charset="0"/>
                <a:ea typeface="+mn-ea"/>
                <a:cs typeface="+mn-cs"/>
              </a:rPr>
              <a:t>History trajectories</a:t>
            </a:r>
            <a:endParaRPr lang="en-US" sz="2400" b="1" dirty="0">
              <a:latin typeface="Arial" panose="020B0604020202020204" pitchFamily="34" charset="0"/>
              <a:ea typeface="+mn-ea"/>
              <a:cs typeface="+mn-cs"/>
            </a:endParaRPr>
          </a:p>
          <a:p>
            <a:pPr lvl="3">
              <a:buFont typeface="Wingdings" panose="05000000000000000000" pitchFamily="2" charset="2"/>
              <a:buChar char="§"/>
            </a:pPr>
            <a:r>
              <a:rPr lang="en-US" sz="2400" b="1" dirty="0">
                <a:latin typeface="Arial" panose="020B0604020202020204" pitchFamily="34" charset="0"/>
                <a:ea typeface="+mn-ea"/>
                <a:cs typeface="+mn-cs"/>
              </a:rPr>
              <a:t>Skeleton data</a:t>
            </a:r>
            <a:endParaRPr lang="en-IN" sz="2400" b="1" dirty="0">
              <a:latin typeface="Arial" panose="020B0604020202020204" pitchFamily="34" charset="0"/>
              <a:ea typeface="+mn-ea"/>
              <a:cs typeface="+mn-cs"/>
            </a:endParaRPr>
          </a:p>
          <a:p>
            <a:pPr marL="457200" lvl="1" indent="0">
              <a:buNone/>
            </a:pPr>
            <a:endParaRPr lang="en-IN" dirty="0"/>
          </a:p>
        </p:txBody>
      </p:sp>
      <p:pic>
        <p:nvPicPr>
          <p:cNvPr id="10" name="Picture 9"/>
          <p:cNvPicPr>
            <a:picLocks noChangeAspect="1"/>
          </p:cNvPicPr>
          <p:nvPr/>
        </p:nvPicPr>
        <p:blipFill>
          <a:blip r:embed="rId1"/>
          <a:stretch>
            <a:fillRect/>
          </a:stretch>
        </p:blipFill>
        <p:spPr>
          <a:xfrm>
            <a:off x="948267" y="3185929"/>
            <a:ext cx="2086266" cy="2619741"/>
          </a:xfrm>
          <a:prstGeom prst="rect">
            <a:avLst/>
          </a:prstGeom>
        </p:spPr>
      </p:pic>
      <p:pic>
        <p:nvPicPr>
          <p:cNvPr id="12" name="Picture 11"/>
          <p:cNvPicPr>
            <a:picLocks noChangeAspect="1"/>
          </p:cNvPicPr>
          <p:nvPr/>
        </p:nvPicPr>
        <p:blipFill>
          <a:blip r:embed="rId2"/>
          <a:stretch>
            <a:fillRect/>
          </a:stretch>
        </p:blipFill>
        <p:spPr>
          <a:xfrm>
            <a:off x="3581400" y="3276733"/>
            <a:ext cx="2337442" cy="2619741"/>
          </a:xfrm>
          <a:prstGeom prst="rect">
            <a:avLst/>
          </a:prstGeom>
        </p:spPr>
      </p:pic>
      <p:pic>
        <p:nvPicPr>
          <p:cNvPr id="14" name="Picture 13"/>
          <p:cNvPicPr>
            <a:picLocks noChangeAspect="1"/>
          </p:cNvPicPr>
          <p:nvPr/>
        </p:nvPicPr>
        <p:blipFill>
          <a:blip r:embed="rId3"/>
          <a:stretch>
            <a:fillRect/>
          </a:stretch>
        </p:blipFill>
        <p:spPr>
          <a:xfrm>
            <a:off x="6618108" y="3185927"/>
            <a:ext cx="2221091" cy="2632405"/>
          </a:xfrm>
          <a:prstGeom prst="rect">
            <a:avLst/>
          </a:prstGeom>
        </p:spPr>
      </p:pic>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14400" y="381000"/>
            <a:ext cx="7772400" cy="4114800"/>
          </a:xfrm>
        </p:spPr>
        <p:txBody>
          <a:bodyPr/>
          <a:lstStyle/>
          <a:p>
            <a:r>
              <a:rPr lang="en-IN" sz="2400" u="sng" dirty="0">
                <a:solidFill>
                  <a:schemeClr val="accent2"/>
                </a:solidFill>
              </a:rPr>
              <a:t>Pedestrian state encoder (</a:t>
            </a:r>
            <a:r>
              <a:rPr lang="en-IN" sz="2400" u="sng" dirty="0" err="1">
                <a:solidFill>
                  <a:schemeClr val="accent2"/>
                </a:solidFill>
              </a:rPr>
              <a:t>contd</a:t>
            </a:r>
            <a:r>
              <a:rPr lang="en-IN" sz="2400" u="sng" dirty="0">
                <a:solidFill>
                  <a:schemeClr val="accent2"/>
                </a:solidFill>
              </a:rPr>
              <a:t>…)</a:t>
            </a:r>
            <a:endParaRPr lang="en-IN" sz="2400" u="sng" dirty="0">
              <a:solidFill>
                <a:schemeClr val="accent2"/>
              </a:solidFill>
            </a:endParaRPr>
          </a:p>
          <a:p>
            <a:pPr marL="0" indent="0">
              <a:buNone/>
            </a:pPr>
            <a:r>
              <a:rPr lang="en-IN" sz="2400" b="1" i="0" u="none" strike="noStrike" baseline="0" dirty="0">
                <a:cs typeface="Arial" panose="020B0604020202020204" pitchFamily="34" charset="0"/>
              </a:rPr>
              <a:t>Appearance Feature Extractor : </a:t>
            </a:r>
            <a:endParaRPr lang="en-IN" sz="2400" b="1" i="0" u="none" strike="noStrike" baseline="0" dirty="0">
              <a:cs typeface="Arial" panose="020B0604020202020204" pitchFamily="34" charset="0"/>
            </a:endParaRPr>
          </a:p>
          <a:p>
            <a:pPr marL="0" indent="0">
              <a:buNone/>
            </a:pPr>
            <a:r>
              <a:rPr lang="en-IN" sz="2400" b="1" dirty="0">
                <a:cs typeface="Arial" panose="020B0604020202020204" pitchFamily="34" charset="0"/>
              </a:rPr>
              <a:t>Model </a:t>
            </a:r>
            <a:r>
              <a:rPr lang="en-IN" sz="2400" dirty="0">
                <a:cs typeface="Arial" panose="020B0604020202020204" pitchFamily="34" charset="0"/>
              </a:rPr>
              <a:t>:  Pre-trained CNN (</a:t>
            </a:r>
            <a:r>
              <a:rPr lang="en-IN" sz="2400" dirty="0" err="1">
                <a:cs typeface="Arial" panose="020B0604020202020204" pitchFamily="34" charset="0"/>
              </a:rPr>
              <a:t>GhostNet</a:t>
            </a:r>
            <a:r>
              <a:rPr lang="en-IN" sz="2400" dirty="0">
                <a:cs typeface="Arial" panose="020B0604020202020204" pitchFamily="34" charset="0"/>
              </a:rPr>
              <a:t>)-trained on ImageNet dataset.</a:t>
            </a:r>
            <a:endParaRPr lang="en-IN" sz="2400" dirty="0">
              <a:cs typeface="Arial" panose="020B0604020202020204" pitchFamily="34" charset="0"/>
            </a:endParaRPr>
          </a:p>
          <a:p>
            <a:pPr marL="0" indent="0">
              <a:buNone/>
            </a:pPr>
            <a:r>
              <a:rPr lang="en-IN" sz="2400" b="0" i="0" u="none" strike="noStrike" baseline="0" dirty="0">
                <a:cs typeface="Arial" panose="020B0604020202020204" pitchFamily="34" charset="0"/>
              </a:rPr>
              <a:t>Features Extracted : gaze, posture, and actions </a:t>
            </a:r>
            <a:endParaRPr lang="en-IN" sz="2400" b="0" i="0" u="none" strike="noStrike" baseline="0" dirty="0">
              <a:latin typeface="NimbusRomNo9L-ReguItal"/>
            </a:endParaRPr>
          </a:p>
          <a:p>
            <a:pPr marL="0" indent="0">
              <a:buNone/>
            </a:pPr>
            <a:r>
              <a:rPr lang="en-IN" sz="2400" b="1" dirty="0"/>
              <a:t> </a:t>
            </a:r>
            <a:endParaRPr lang="en-IN" sz="2400" b="1" dirty="0"/>
          </a:p>
          <a:p>
            <a:pPr marL="0" indent="0">
              <a:buNone/>
            </a:pPr>
            <a:endParaRPr lang="en-IN" sz="2400" dirty="0"/>
          </a:p>
          <a:p>
            <a:pPr marL="457200" lvl="1" indent="0">
              <a:buNone/>
            </a:pPr>
            <a:endParaRPr lang="en-IN" dirty="0"/>
          </a:p>
        </p:txBody>
      </p:sp>
      <p:pic>
        <p:nvPicPr>
          <p:cNvPr id="4" name="Picture 3"/>
          <p:cNvPicPr>
            <a:picLocks noChangeAspect="1"/>
          </p:cNvPicPr>
          <p:nvPr/>
        </p:nvPicPr>
        <p:blipFill>
          <a:blip r:embed="rId1"/>
          <a:stretch>
            <a:fillRect/>
          </a:stretch>
        </p:blipFill>
        <p:spPr>
          <a:xfrm>
            <a:off x="944880" y="2641600"/>
            <a:ext cx="7669530" cy="3481705"/>
          </a:xfrm>
          <a:prstGeom prst="rect">
            <a:avLst/>
          </a:prstGeom>
        </p:spPr>
      </p:pic>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52400"/>
            <a:ext cx="3689350" cy="728980"/>
          </a:xfrm>
        </p:spPr>
        <p:txBody>
          <a:bodyPr/>
          <a:p>
            <a:r>
              <a:rPr lang="en-US" sz="3600"/>
              <a:t>Layer Details </a:t>
            </a:r>
            <a:endParaRPr lang="en-US" sz="3600"/>
          </a:p>
        </p:txBody>
      </p:sp>
      <p:sp>
        <p:nvSpPr>
          <p:cNvPr id="3" name="Content Placeholder 2"/>
          <p:cNvSpPr>
            <a:spLocks noGrp="1"/>
          </p:cNvSpPr>
          <p:nvPr>
            <p:ph idx="1"/>
          </p:nvPr>
        </p:nvSpPr>
        <p:spPr>
          <a:xfrm>
            <a:off x="685800" y="919480"/>
            <a:ext cx="7772400" cy="5176520"/>
          </a:xfrm>
        </p:spPr>
        <p:txBody>
          <a:bodyPr/>
          <a:p>
            <a:r>
              <a:rPr lang="en-US"/>
              <a:t>Input Layer (YOLO)</a:t>
            </a:r>
            <a:endParaRPr lang="en-US"/>
          </a:p>
          <a:p>
            <a:r>
              <a:rPr lang="en-US" altLang="en-US"/>
              <a:t>Initial Convolution Block</a:t>
            </a:r>
            <a:endParaRPr lang="en-US" altLang="en-US"/>
          </a:p>
          <a:p>
            <a:r>
              <a:rPr lang="en-US" altLang="en-US"/>
              <a:t>Ghost Module</a:t>
            </a:r>
            <a:endParaRPr lang="en-US" altLang="en-US"/>
          </a:p>
          <a:p>
            <a:r>
              <a:rPr lang="en-US" altLang="en-US"/>
              <a:t>Depthwise Separable Convolution Layers</a:t>
            </a:r>
            <a:endParaRPr lang="en-US" altLang="en-US"/>
          </a:p>
          <a:p>
            <a:r>
              <a:rPr lang="en-US" altLang="en-US"/>
              <a:t>Global Average Pooling (GAP)</a:t>
            </a:r>
            <a:endParaRPr lang="en-US" altLang="en-US"/>
          </a:p>
          <a:p>
            <a:r>
              <a:rPr lang="en-US" altLang="en-US"/>
              <a:t>Fully Connected Layer</a:t>
            </a:r>
            <a:endParaRPr lang="en-US" altLang="en-US"/>
          </a:p>
          <a:p>
            <a:r>
              <a:rPr lang="en-US" altLang="en-US"/>
              <a:t>Output</a:t>
            </a:r>
            <a:endParaRPr lang="en-US" altLang="en-US"/>
          </a:p>
          <a:p>
            <a:endParaRPr lang="en-US" altLang="en-US"/>
          </a:p>
          <a:p>
            <a:endParaRPr lang="en-US" altLang="en-US"/>
          </a:p>
        </p:txBody>
      </p:sp>
      <p:sp>
        <p:nvSpPr>
          <p:cNvPr id="4" name="Footer Placeholder 3"/>
          <p:cNvSpPr>
            <a:spLocks noGrp="1"/>
          </p:cNvSpPr>
          <p:nvPr>
            <p:ph type="ftr" sz="quarter" idx="10"/>
          </p:nvPr>
        </p:nvSpPr>
        <p:spPr/>
        <p:txBody>
          <a:bodyPr/>
          <a:p>
            <a:pPr>
              <a:defRPr/>
            </a:pPr>
            <a:r>
              <a:rPr lang="en-US"/>
              <a:t>Department of AI&amp;DS</a:t>
            </a:r>
            <a:endParaRPr lang="en-US"/>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noChangeArrowheads="1"/>
          </p:cNvSpPr>
          <p:nvPr>
            <p:ph type="title"/>
          </p:nvPr>
        </p:nvSpPr>
        <p:spPr/>
        <p:txBody>
          <a:bodyPr/>
          <a:lstStyle/>
          <a:p>
            <a:r>
              <a:rPr lang="en-US" altLang="en-US" sz="3200" dirty="0">
                <a:latin typeface="Arial" panose="020B0604020202020204" pitchFamily="34" charset="0"/>
              </a:rPr>
              <a:t>      </a:t>
            </a:r>
            <a:r>
              <a:rPr lang="en-US" altLang="en-US" sz="3600" b="1" dirty="0">
                <a:latin typeface="Arial" panose="020B0604020202020204" pitchFamily="34" charset="0"/>
              </a:rPr>
              <a:t>Views of Road Crossing Environment</a:t>
            </a:r>
            <a:endParaRPr lang="en-US" altLang="en-US" sz="3600" b="1" dirty="0">
              <a:latin typeface="Arial" panose="020B0604020202020204" pitchFamily="34" charset="0"/>
            </a:endParaRPr>
          </a:p>
        </p:txBody>
      </p:sp>
      <p:sp>
        <p:nvSpPr>
          <p:cNvPr id="32771" name="Content Placeholder 2"/>
          <p:cNvSpPr>
            <a:spLocks noGrp="1" noChangeArrowheads="1"/>
          </p:cNvSpPr>
          <p:nvPr>
            <p:ph idx="1"/>
          </p:nvPr>
        </p:nvSpPr>
        <p:spPr>
          <a:xfrm>
            <a:off x="685800" y="1981200"/>
            <a:ext cx="8305800" cy="4114800"/>
          </a:xfrm>
        </p:spPr>
        <p:txBody>
          <a:bodyPr/>
          <a:lstStyle/>
          <a:p>
            <a:pPr>
              <a:buFontTx/>
              <a:buNone/>
            </a:pPr>
            <a:r>
              <a:rPr lang="en-US" altLang="en-US" dirty="0">
                <a:latin typeface="Arial" panose="020B0604020202020204" pitchFamily="34" charset="0"/>
              </a:rPr>
              <a:t>	  </a:t>
            </a:r>
            <a:r>
              <a:rPr lang="en-US" altLang="en-US" sz="2800" dirty="0">
                <a:latin typeface="Arial" panose="020B0604020202020204" pitchFamily="34" charset="0"/>
              </a:rPr>
              <a:t>Onboard camera            Surveillance camera       </a:t>
            </a:r>
            <a:endParaRPr lang="en-US" altLang="en-US" sz="2800" dirty="0">
              <a:latin typeface="Arial" panose="020B0604020202020204" pitchFamily="34" charset="0"/>
            </a:endParaRPr>
          </a:p>
        </p:txBody>
      </p:sp>
      <p:sp>
        <p:nvSpPr>
          <p:cNvPr id="3277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pic>
        <p:nvPicPr>
          <p:cNvPr id="4" name="Picture 3"/>
          <p:cNvPicPr>
            <a:picLocks noChangeAspect="1"/>
          </p:cNvPicPr>
          <p:nvPr/>
        </p:nvPicPr>
        <p:blipFill>
          <a:blip r:embed="rId1"/>
          <a:stretch>
            <a:fillRect/>
          </a:stretch>
        </p:blipFill>
        <p:spPr>
          <a:xfrm>
            <a:off x="990600" y="2747889"/>
            <a:ext cx="3352800" cy="2451735"/>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8656" y="2791704"/>
            <a:ext cx="3267456" cy="245059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Rectangle 7"/>
          <p:cNvSpPr/>
          <p:nvPr/>
        </p:nvSpPr>
        <p:spPr bwMode="auto">
          <a:xfrm>
            <a:off x="6934200" y="3429000"/>
            <a:ext cx="990600" cy="304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marL="457200" marR="0" indent="0" algn="l" defTabSz="914400" rtl="0" eaLnBrk="1" fontAlgn="base" latinLnBrk="0" hangingPunct="1">
              <a:lnSpc>
                <a:spcPct val="100000"/>
              </a:lnSpc>
              <a:spcBef>
                <a:spcPct val="20000"/>
              </a:spcBef>
              <a:spcAft>
                <a:spcPct val="0"/>
              </a:spcAft>
              <a:buClrTx/>
              <a:buSzTx/>
              <a:buFontTx/>
              <a:buChar char="•"/>
            </a:pPr>
            <a:endParaRPr kumimoji="0" lang="en-IN" sz="1400" b="1" i="0" u="none" strike="noStrike" cap="none" normalizeH="0" baseline="0">
              <a:ln>
                <a:noFill/>
              </a:ln>
              <a:solidFill>
                <a:schemeClr val="tx1"/>
              </a:solidFill>
              <a:effectLst/>
              <a:latin typeface="Verdana" panose="020B0604030504040204" pitchFamily="34" charset="0"/>
            </a:endParaRPr>
          </a:p>
        </p:txBody>
      </p:sp>
      <p:sp>
        <p:nvSpPr>
          <p:cNvPr id="9" name="Rectangle 8"/>
          <p:cNvSpPr/>
          <p:nvPr/>
        </p:nvSpPr>
        <p:spPr bwMode="auto">
          <a:xfrm>
            <a:off x="7010400" y="3429000"/>
            <a:ext cx="914400" cy="1066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marL="457200" marR="0" indent="0" algn="l" defTabSz="914400" rtl="0" eaLnBrk="1" fontAlgn="base" latinLnBrk="0" hangingPunct="1">
              <a:lnSpc>
                <a:spcPct val="100000"/>
              </a:lnSpc>
              <a:spcBef>
                <a:spcPct val="20000"/>
              </a:spcBef>
              <a:spcAft>
                <a:spcPct val="0"/>
              </a:spcAft>
              <a:buClrTx/>
              <a:buSzTx/>
              <a:buFontTx/>
              <a:buChar char="•"/>
            </a:pPr>
            <a:endParaRPr kumimoji="0" lang="en-IN" sz="1400" b="1" i="0" u="none" strike="noStrike" cap="none" normalizeH="0" baseline="0">
              <a:ln>
                <a:noFill/>
              </a:ln>
              <a:solidFill>
                <a:schemeClr val="tx1"/>
              </a:solidFill>
              <a:effectLst/>
              <a:latin typeface="Verdana" panose="020B0604030504040204" pitchFamily="34" charset="0"/>
            </a:endParaRPr>
          </a:p>
        </p:txBody>
      </p:sp>
      <p:sp>
        <p:nvSpPr>
          <p:cNvPr id="10" name="Rectangle 9"/>
          <p:cNvSpPr/>
          <p:nvPr/>
        </p:nvSpPr>
        <p:spPr bwMode="auto">
          <a:xfrm>
            <a:off x="6477000" y="2895600"/>
            <a:ext cx="1066800" cy="533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marL="457200" marR="0" indent="0" algn="l" defTabSz="914400" rtl="0" eaLnBrk="1" fontAlgn="base" latinLnBrk="0" hangingPunct="1">
              <a:lnSpc>
                <a:spcPct val="100000"/>
              </a:lnSpc>
              <a:spcBef>
                <a:spcPct val="20000"/>
              </a:spcBef>
              <a:spcAft>
                <a:spcPct val="0"/>
              </a:spcAft>
              <a:buClrTx/>
              <a:buSzTx/>
              <a:buFontTx/>
              <a:buChar char="•"/>
            </a:pPr>
            <a:endParaRPr kumimoji="0" lang="en-IN" sz="1400" b="1" i="0" u="none" strike="noStrike" cap="none" normalizeH="0" baseline="0">
              <a:ln>
                <a:noFill/>
              </a:ln>
              <a:solidFill>
                <a:schemeClr val="tx1"/>
              </a:solidFill>
              <a:effectLst/>
              <a:latin typeface="Verdana" panose="020B0604030504040204" pitchFamily="34" charset="0"/>
            </a:endParaRPr>
          </a:p>
        </p:txBody>
      </p:sp>
      <p:sp>
        <p:nvSpPr>
          <p:cNvPr id="11" name="Rectangle 10"/>
          <p:cNvSpPr/>
          <p:nvPr/>
        </p:nvSpPr>
        <p:spPr bwMode="auto">
          <a:xfrm>
            <a:off x="6477000" y="2895600"/>
            <a:ext cx="1066800" cy="6096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457200" marR="0" indent="0" algn="l" defTabSz="914400" rtl="0" eaLnBrk="1" fontAlgn="base" latinLnBrk="0" hangingPunct="1">
              <a:lnSpc>
                <a:spcPct val="100000"/>
              </a:lnSpc>
              <a:spcBef>
                <a:spcPct val="20000"/>
              </a:spcBef>
              <a:spcAft>
                <a:spcPct val="0"/>
              </a:spcAft>
              <a:buClrTx/>
              <a:buSzTx/>
              <a:buFontTx/>
              <a:buChar char="•"/>
            </a:pPr>
            <a:endParaRPr kumimoji="0" lang="en-IN" sz="1400" b="1" i="0" u="none" strike="noStrike" cap="none" normalizeH="0" baseline="0">
              <a:ln>
                <a:noFill/>
              </a:ln>
              <a:solidFill>
                <a:schemeClr val="tx1"/>
              </a:solidFill>
              <a:effectLst/>
              <a:latin typeface="Verdana" panose="020B0604030504040204" pitchFamily="34" charset="0"/>
            </a:endParaRPr>
          </a:p>
        </p:txBody>
      </p:sp>
      <p:sp>
        <p:nvSpPr>
          <p:cNvPr id="12" name="Rectangle 11"/>
          <p:cNvSpPr/>
          <p:nvPr/>
        </p:nvSpPr>
        <p:spPr bwMode="auto">
          <a:xfrm>
            <a:off x="7010400" y="3429000"/>
            <a:ext cx="990600" cy="533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marL="457200" marR="0" indent="0" algn="l" defTabSz="914400" rtl="0" eaLnBrk="1" fontAlgn="base" latinLnBrk="0" hangingPunct="1">
              <a:lnSpc>
                <a:spcPct val="100000"/>
              </a:lnSpc>
              <a:spcBef>
                <a:spcPct val="20000"/>
              </a:spcBef>
              <a:spcAft>
                <a:spcPct val="0"/>
              </a:spcAft>
              <a:buClrTx/>
              <a:buSzTx/>
              <a:buFontTx/>
              <a:buChar char="•"/>
            </a:pPr>
            <a:endParaRPr kumimoji="0" lang="en-IN" sz="1400" b="1" i="0" u="none" strike="noStrike" cap="none" normalizeH="0" baseline="0">
              <a:ln>
                <a:noFill/>
              </a:ln>
              <a:solidFill>
                <a:schemeClr val="tx1"/>
              </a:solidFill>
              <a:effectLst/>
              <a:latin typeface="Verdana" panose="020B0604030504040204" pitchFamily="34" charset="0"/>
            </a:endParaRPr>
          </a:p>
        </p:txBody>
      </p:sp>
      <p:sp>
        <p:nvSpPr>
          <p:cNvPr id="13" name="Rectangle 12"/>
          <p:cNvSpPr/>
          <p:nvPr/>
        </p:nvSpPr>
        <p:spPr bwMode="auto">
          <a:xfrm>
            <a:off x="6934200" y="3429000"/>
            <a:ext cx="914400" cy="533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marL="457200" marR="0" indent="0" algn="l" defTabSz="914400" rtl="0" eaLnBrk="1" fontAlgn="base" latinLnBrk="0" hangingPunct="1">
              <a:lnSpc>
                <a:spcPct val="100000"/>
              </a:lnSpc>
              <a:spcBef>
                <a:spcPct val="20000"/>
              </a:spcBef>
              <a:spcAft>
                <a:spcPct val="0"/>
              </a:spcAft>
              <a:buClrTx/>
              <a:buSzTx/>
              <a:buFontTx/>
              <a:buChar char="•"/>
            </a:pPr>
            <a:endParaRPr kumimoji="0" lang="en-IN" sz="1400" b="1" i="0" u="none" strike="noStrike" cap="none" normalizeH="0" baseline="0">
              <a:ln>
                <a:noFill/>
              </a:ln>
              <a:solidFill>
                <a:schemeClr val="tx1"/>
              </a:solidFill>
              <a:effectLst/>
              <a:latin typeface="Verdana" panose="020B0604030504040204" pitchFamily="34" charset="0"/>
            </a:endParaRPr>
          </a:p>
        </p:txBody>
      </p:sp>
      <p:sp>
        <p:nvSpPr>
          <p:cNvPr id="14" name="Rectangle 13"/>
          <p:cNvSpPr/>
          <p:nvPr/>
        </p:nvSpPr>
        <p:spPr bwMode="auto">
          <a:xfrm>
            <a:off x="6248400" y="3505200"/>
            <a:ext cx="381000" cy="609600"/>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457200" marR="0" indent="0" algn="l" defTabSz="914400" rtl="0" eaLnBrk="1" fontAlgn="base" latinLnBrk="0" hangingPunct="1">
              <a:lnSpc>
                <a:spcPct val="100000"/>
              </a:lnSpc>
              <a:spcBef>
                <a:spcPct val="20000"/>
              </a:spcBef>
              <a:spcAft>
                <a:spcPct val="0"/>
              </a:spcAft>
              <a:buClrTx/>
              <a:buSzTx/>
              <a:buFontTx/>
              <a:buChar char="•"/>
            </a:pPr>
            <a:endParaRPr kumimoji="0" lang="en-IN" sz="1400" b="1" i="0" u="none" strike="noStrike" cap="none" normalizeH="0" baseline="0">
              <a:ln>
                <a:noFill/>
              </a:ln>
              <a:solidFill>
                <a:schemeClr val="tx1"/>
              </a:solidFill>
              <a:effectLst/>
              <a:latin typeface="Verdana" panose="020B0604030504040204" pitchFamily="34" charset="0"/>
            </a:endParaRPr>
          </a:p>
        </p:txBody>
      </p:sp>
      <p:sp>
        <p:nvSpPr>
          <p:cNvPr id="15" name="Rectangle 14"/>
          <p:cNvSpPr/>
          <p:nvPr/>
        </p:nvSpPr>
        <p:spPr bwMode="auto">
          <a:xfrm>
            <a:off x="6952488" y="3200400"/>
            <a:ext cx="1048512" cy="685800"/>
          </a:xfrm>
          <a:prstGeom prst="rect">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457200" marR="0" indent="0" algn="l" defTabSz="914400" rtl="0" eaLnBrk="1" fontAlgn="base" latinLnBrk="0" hangingPunct="1">
              <a:lnSpc>
                <a:spcPct val="100000"/>
              </a:lnSpc>
              <a:spcBef>
                <a:spcPct val="20000"/>
              </a:spcBef>
              <a:spcAft>
                <a:spcPct val="0"/>
              </a:spcAft>
              <a:buClrTx/>
              <a:buSzTx/>
              <a:buFontTx/>
              <a:buChar char="•"/>
            </a:pPr>
            <a:endParaRPr kumimoji="0" lang="en-IN" sz="1400" b="1" i="0" u="none" strike="noStrike" cap="none" normalizeH="0" baseline="0">
              <a:ln>
                <a:noFill/>
              </a:ln>
              <a:solidFill>
                <a:schemeClr val="tx1"/>
              </a:solidFill>
              <a:effectLst/>
              <a:latin typeface="Verdana" panose="020B0604030504040204" pitchFamily="34" charset="0"/>
            </a:endParaRPr>
          </a:p>
        </p:txBody>
      </p:sp>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14400" y="381000"/>
            <a:ext cx="7772400" cy="4114800"/>
          </a:xfrm>
        </p:spPr>
        <p:txBody>
          <a:bodyPr/>
          <a:lstStyle/>
          <a:p>
            <a:pPr marL="0" indent="0">
              <a:buNone/>
            </a:pPr>
            <a:r>
              <a:rPr lang="en-IN" sz="2400" b="0" i="0" u="none" strike="noStrike" baseline="0" dirty="0">
                <a:cs typeface="Arial" panose="020B0604020202020204" pitchFamily="34" charset="0"/>
              </a:rPr>
              <a:t>Trajectory Feature Extractor :</a:t>
            </a:r>
            <a:endParaRPr lang="en-IN" sz="2400" b="0" i="0" u="none" strike="noStrike" baseline="0" dirty="0">
              <a:cs typeface="Arial" panose="020B0604020202020204" pitchFamily="34" charset="0"/>
            </a:endParaRPr>
          </a:p>
          <a:p>
            <a:pPr marL="0" indent="0">
              <a:buNone/>
            </a:pPr>
            <a:r>
              <a:rPr lang="en-IN" sz="2400" dirty="0">
                <a:cs typeface="Arial" panose="020B0604020202020204" pitchFamily="34" charset="0"/>
              </a:rPr>
              <a:t>Model : </a:t>
            </a:r>
            <a:r>
              <a:rPr lang="en-US" sz="1800" b="0" i="0" dirty="0">
                <a:solidFill>
                  <a:srgbClr val="374151"/>
                </a:solidFill>
                <a:effectLst/>
                <a:cs typeface="Arial" panose="020B0604020202020204" pitchFamily="34" charset="0"/>
              </a:rPr>
              <a:t>Long Short-Term Memory (LSTM) autoencoder</a:t>
            </a:r>
            <a:endParaRPr lang="en-IN" sz="2400" dirty="0">
              <a:solidFill>
                <a:srgbClr val="374151"/>
              </a:solidFill>
              <a:effectLst/>
              <a:cs typeface="Arial" panose="020B0604020202020204" pitchFamily="34" charset="0"/>
            </a:endParaRPr>
          </a:p>
          <a:p>
            <a:pPr marL="0" indent="0">
              <a:buNone/>
            </a:pPr>
            <a:r>
              <a:rPr lang="en-IN" sz="2400" dirty="0">
                <a:solidFill>
                  <a:srgbClr val="374151"/>
                </a:solidFill>
                <a:cs typeface="Arial" panose="020B0604020202020204" pitchFamily="34" charset="0"/>
              </a:rPr>
              <a:t>Encoder : </a:t>
            </a:r>
            <a:endParaRPr lang="en-IN" sz="2400" dirty="0">
              <a:solidFill>
                <a:srgbClr val="374151"/>
              </a:solidFill>
              <a:cs typeface="Arial" panose="020B0604020202020204" pitchFamily="34" charset="0"/>
            </a:endParaRPr>
          </a:p>
          <a:p>
            <a:pPr marL="0" indent="0">
              <a:buNone/>
            </a:pPr>
            <a:r>
              <a:rPr lang="en-IN" sz="2400" dirty="0">
                <a:solidFill>
                  <a:srgbClr val="374151"/>
                </a:solidFill>
                <a:cs typeface="Arial" panose="020B0604020202020204" pitchFamily="34" charset="0"/>
              </a:rPr>
              <a:t>Input : Sorted set of trajectory points </a:t>
            </a:r>
            <a:endParaRPr lang="en-IN" sz="2400" dirty="0">
              <a:solidFill>
                <a:srgbClr val="374151"/>
              </a:solidFill>
              <a:cs typeface="Arial" panose="020B0604020202020204" pitchFamily="34" charset="0"/>
            </a:endParaRPr>
          </a:p>
          <a:p>
            <a:pPr marL="0" indent="0">
              <a:buNone/>
            </a:pPr>
            <a:r>
              <a:rPr lang="en-IN" sz="2400" dirty="0">
                <a:solidFill>
                  <a:srgbClr val="374151"/>
                </a:solidFill>
                <a:cs typeface="Arial" panose="020B0604020202020204" pitchFamily="34" charset="0"/>
              </a:rPr>
              <a:t>where</a:t>
            </a:r>
            <a:endParaRPr lang="en-IN" sz="2400" dirty="0">
              <a:solidFill>
                <a:srgbClr val="374151"/>
              </a:solidFill>
              <a:cs typeface="Arial" panose="020B0604020202020204" pitchFamily="34" charset="0"/>
            </a:endParaRPr>
          </a:p>
          <a:p>
            <a:pPr marL="0" indent="0">
              <a:buNone/>
            </a:pPr>
            <a:r>
              <a:rPr lang="en-IN" sz="3200" dirty="0">
                <a:cs typeface="Arial" panose="020B0604020202020204" pitchFamily="34" charset="0"/>
              </a:rPr>
              <a:t>Decoder :</a:t>
            </a:r>
            <a:endParaRPr lang="en-IN" sz="3200" dirty="0">
              <a:cs typeface="Arial" panose="020B0604020202020204" pitchFamily="34" charset="0"/>
            </a:endParaRPr>
          </a:p>
          <a:p>
            <a:pPr marL="0" indent="0">
              <a:buNone/>
            </a:pPr>
            <a:r>
              <a:rPr lang="en-IN" dirty="0">
                <a:cs typeface="Arial" panose="020B0604020202020204" pitchFamily="34" charset="0"/>
              </a:rPr>
              <a:t>Input: Encoder’s hidden state </a:t>
            </a:r>
            <a:endParaRPr lang="en-IN" dirty="0">
              <a:cs typeface="Arial" panose="020B0604020202020204" pitchFamily="34" charset="0"/>
            </a:endParaRPr>
          </a:p>
          <a:p>
            <a:pPr marL="0" indent="0">
              <a:buNone/>
            </a:pPr>
            <a:r>
              <a:rPr lang="en-IN" sz="3200" dirty="0">
                <a:cs typeface="Arial" panose="020B0604020202020204" pitchFamily="34" charset="0"/>
              </a:rPr>
              <a:t>Output : Recons</a:t>
            </a:r>
            <a:r>
              <a:rPr lang="en-IN" dirty="0">
                <a:cs typeface="Arial" panose="020B0604020202020204" pitchFamily="34" charset="0"/>
              </a:rPr>
              <a:t>tructed Trajectory </a:t>
            </a:r>
            <a:endParaRPr lang="en-IN" dirty="0">
              <a:cs typeface="Arial" panose="020B0604020202020204" pitchFamily="34" charset="0"/>
            </a:endParaRPr>
          </a:p>
          <a:p>
            <a:pPr marL="0" indent="0">
              <a:buNone/>
            </a:pPr>
            <a:endParaRPr lang="en-IN" dirty="0">
              <a:cs typeface="Arial" panose="020B0604020202020204" pitchFamily="34" charset="0"/>
            </a:endParaRPr>
          </a:p>
          <a:p>
            <a:pPr marL="0" indent="0">
              <a:buNone/>
            </a:pPr>
            <a:r>
              <a:rPr lang="en-IN" sz="2800" dirty="0">
                <a:cs typeface="Arial" panose="020B0604020202020204" pitchFamily="34" charset="0"/>
              </a:rPr>
              <a:t>Objective function of LSTM autoencoder</a:t>
            </a:r>
            <a:r>
              <a:rPr lang="en-IN" sz="2800" dirty="0">
                <a:latin typeface="NimbusRomNo9L-ReguItal"/>
              </a:rPr>
              <a:t> </a:t>
            </a:r>
            <a:endParaRPr lang="en-IN" sz="2800" dirty="0">
              <a:latin typeface="NimbusRomNo9L-ReguItal"/>
            </a:endParaRPr>
          </a:p>
          <a:p>
            <a:pPr marL="0" indent="0">
              <a:buNone/>
            </a:pPr>
            <a:endParaRPr lang="en-IN" sz="3200" dirty="0">
              <a:latin typeface="NimbusRomNo9L-ReguItal"/>
            </a:endParaRPr>
          </a:p>
          <a:p>
            <a:pPr marL="457200" lvl="1" indent="0">
              <a:buNone/>
            </a:pPr>
            <a:endParaRPr lang="en-IN" dirty="0"/>
          </a:p>
        </p:txBody>
      </p:sp>
      <p:pic>
        <p:nvPicPr>
          <p:cNvPr id="4" name="Picture 3"/>
          <p:cNvPicPr>
            <a:picLocks noChangeAspect="1"/>
          </p:cNvPicPr>
          <p:nvPr/>
        </p:nvPicPr>
        <p:blipFill>
          <a:blip r:embed="rId1">
            <a:clrChange>
              <a:clrFrom>
                <a:srgbClr val="FFFFFF"/>
              </a:clrFrom>
              <a:clrTo>
                <a:srgbClr val="FFFFFF">
                  <a:alpha val="0"/>
                </a:srgbClr>
              </a:clrTo>
            </a:clrChange>
          </a:blip>
          <a:stretch>
            <a:fillRect/>
          </a:stretch>
        </p:blipFill>
        <p:spPr>
          <a:xfrm>
            <a:off x="6172200" y="2273935"/>
            <a:ext cx="2773680" cy="428625"/>
          </a:xfrm>
          <a:prstGeom prst="rect">
            <a:avLst/>
          </a:prstGeom>
        </p:spPr>
      </p:pic>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905000" y="2180115"/>
            <a:ext cx="3935320" cy="51656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6553454" y="3352641"/>
            <a:ext cx="495369" cy="371527"/>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3026239" y="4431877"/>
            <a:ext cx="3048425" cy="381053"/>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1447800" y="5303334"/>
            <a:ext cx="6420746" cy="1152686"/>
          </a:xfrm>
          <a:prstGeom prst="rect">
            <a:avLst/>
          </a:prstGeom>
        </p:spPr>
      </p:pic>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2400" y="-76200"/>
            <a:ext cx="3856990" cy="869315"/>
          </a:xfrm>
        </p:spPr>
        <p:txBody>
          <a:bodyPr/>
          <a:p>
            <a:r>
              <a:rPr lang="en-US" sz="2800"/>
              <a:t>Layer Details</a:t>
            </a:r>
            <a:endParaRPr lang="en-US" sz="2800"/>
          </a:p>
        </p:txBody>
      </p:sp>
      <p:sp>
        <p:nvSpPr>
          <p:cNvPr id="3" name="Content Placeholder 2"/>
          <p:cNvSpPr>
            <a:spLocks noGrp="1"/>
          </p:cNvSpPr>
          <p:nvPr>
            <p:ph idx="1"/>
          </p:nvPr>
        </p:nvSpPr>
        <p:spPr>
          <a:xfrm>
            <a:off x="685800" y="644525"/>
            <a:ext cx="8137525" cy="5451475"/>
          </a:xfrm>
        </p:spPr>
        <p:txBody>
          <a:bodyPr/>
          <a:p>
            <a:r>
              <a:rPr lang="en-US" altLang="en-US" sz="2200"/>
              <a:t>Input is a set of trajectory points: tr = {tr1, ..., trK}, where each trajectory point trt consists of pixel coordinates (xt, yt)</a:t>
            </a:r>
            <a:endParaRPr lang="en-US" altLang="en-US" sz="2200"/>
          </a:p>
          <a:p>
            <a:r>
              <a:rPr lang="en-US" altLang="en-US" sz="2200"/>
              <a:t>Encoder :  Sequential LSTM layers process the trajectory points, extracting temporal features like speed and direction. Hidden states of the LSTM represent intermediate trajectory information. Output :The final hidden state of the LSTM (hK) serves as the encoded trajectory feature.</a:t>
            </a:r>
            <a:endParaRPr lang="en-US" altLang="en-US" sz="2200"/>
          </a:p>
          <a:p>
            <a:r>
              <a:rPr lang="en-US" altLang="en-US" sz="2200"/>
              <a:t>Decoder: Takes the encoded feature vector as input and reconstructs the trajectory point-by-point. Fully Connected Layer: A dense layer maps the output of the decoder back to pixel coordinates (xt, yt) for reconstruction.</a:t>
            </a:r>
            <a:endParaRPr lang="en-US" altLang="en-US" sz="2200"/>
          </a:p>
          <a:p>
            <a:r>
              <a:rPr lang="en-US" altLang="en-US" sz="2200"/>
              <a:t>Loss Function: Mean Squared Error (MSE) loss ensures the reconstructed trajectory (tr′) matches the input trajectory (tr).</a:t>
            </a:r>
            <a:endParaRPr lang="en-US" altLang="en-US" sz="2200"/>
          </a:p>
          <a:p>
            <a:r>
              <a:rPr lang="en-US" altLang="en-US" sz="2200"/>
              <a:t>Output: The encoded trajectory feature vector represents pedestrian motion characteristics like direction and velocity.</a:t>
            </a:r>
            <a:endParaRPr lang="en-US" altLang="en-US" sz="2200"/>
          </a:p>
          <a:p>
            <a:endParaRPr lang="en-US" altLang="en-US" sz="1800"/>
          </a:p>
          <a:p>
            <a:endParaRPr lang="en-US" altLang="en-US" sz="1600"/>
          </a:p>
          <a:p>
            <a:endParaRPr lang="en-US" altLang="en-US" sz="1600"/>
          </a:p>
        </p:txBody>
      </p:sp>
      <p:sp>
        <p:nvSpPr>
          <p:cNvPr id="4" name="Footer Placeholder 3"/>
          <p:cNvSpPr>
            <a:spLocks noGrp="1"/>
          </p:cNvSpPr>
          <p:nvPr>
            <p:ph type="ftr" sz="quarter" idx="10"/>
          </p:nvPr>
        </p:nvSpPr>
        <p:spPr/>
        <p:txBody>
          <a:bodyPr/>
          <a:p>
            <a:pPr>
              <a:defRPr/>
            </a:pPr>
            <a:r>
              <a:rPr lang="en-US"/>
              <a:t>Department of AI&amp;DS</a:t>
            </a:r>
            <a:endParaRPr lang="en-US"/>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14400" y="381000"/>
            <a:ext cx="7772400" cy="4114800"/>
          </a:xfrm>
        </p:spPr>
        <p:txBody>
          <a:bodyPr/>
          <a:lstStyle/>
          <a:p>
            <a:pPr marL="0" indent="0">
              <a:buNone/>
            </a:pPr>
            <a:r>
              <a:rPr lang="en-IN" sz="2400" b="1" dirty="0"/>
              <a:t>Skeleton feature extractor</a:t>
            </a:r>
            <a:endParaRPr lang="en-IN" sz="2400" b="1" dirty="0"/>
          </a:p>
          <a:p>
            <a:pPr marL="0" indent="0">
              <a:buNone/>
            </a:pPr>
            <a:r>
              <a:rPr lang="en-IN" sz="2400" b="1" dirty="0"/>
              <a:t>Input :</a:t>
            </a:r>
            <a:endParaRPr lang="en-IN" sz="2400" b="1" dirty="0"/>
          </a:p>
          <a:p>
            <a:pPr marL="0" indent="0">
              <a:buNone/>
            </a:pPr>
            <a:r>
              <a:rPr lang="en-IN" sz="2800" b="0" i="0" dirty="0">
                <a:effectLst/>
                <a:latin typeface="Arial" panose="020B0604020202020204" pitchFamily="34" charset="0"/>
                <a:cs typeface="Arial" panose="020B0604020202020204" pitchFamily="34" charset="0"/>
              </a:rPr>
              <a:t>Pedestrian body skeletons </a:t>
            </a:r>
            <a:r>
              <a:rPr lang="en-IN" sz="2800" b="1" dirty="0">
                <a:latin typeface="Arial" panose="020B0604020202020204" pitchFamily="34" charset="0"/>
                <a:cs typeface="Arial" panose="020B0604020202020204" pitchFamily="34" charset="0"/>
              </a:rPr>
              <a:t>                                  </a:t>
            </a:r>
            <a:endParaRPr lang="en-IN" sz="2800" b="1" dirty="0">
              <a:latin typeface="Arial" panose="020B0604020202020204" pitchFamily="34" charset="0"/>
              <a:cs typeface="Arial" panose="020B0604020202020204" pitchFamily="34" charset="0"/>
            </a:endParaRPr>
          </a:p>
          <a:p>
            <a:pPr marL="0" indent="0">
              <a:buNone/>
            </a:pPr>
            <a:r>
              <a:rPr lang="en-IN" sz="2400" dirty="0"/>
              <a:t>Where C =&gt; Coordinate , T =&gt; Frame , V =&gt; Joint</a:t>
            </a:r>
            <a:endParaRPr lang="en-IN" sz="2400" dirty="0"/>
          </a:p>
          <a:p>
            <a:pPr marL="0" indent="0">
              <a:buNone/>
            </a:pPr>
            <a:r>
              <a:rPr lang="en-IN" dirty="0"/>
              <a:t>Preprocessing steps</a:t>
            </a:r>
            <a:endParaRPr lang="en-IN" dirty="0"/>
          </a:p>
          <a:p>
            <a:pPr marL="457200" lvl="1" indent="0">
              <a:buNone/>
            </a:pPr>
            <a:endParaRPr lang="en-IN" dirty="0"/>
          </a:p>
        </p:txBody>
      </p:sp>
      <p:pic>
        <p:nvPicPr>
          <p:cNvPr id="4" name="Picture 3"/>
          <p:cNvPicPr>
            <a:picLocks noChangeAspect="1"/>
          </p:cNvPicPr>
          <p:nvPr/>
        </p:nvPicPr>
        <p:blipFill>
          <a:blip r:embed="rId1">
            <a:clrChange>
              <a:clrFrom>
                <a:srgbClr val="FFFFFF"/>
              </a:clrFrom>
              <a:clrTo>
                <a:srgbClr val="FFFFFF">
                  <a:alpha val="0"/>
                </a:srgbClr>
              </a:clrTo>
            </a:clrChange>
          </a:blip>
          <a:stretch>
            <a:fillRect/>
          </a:stretch>
        </p:blipFill>
        <p:spPr>
          <a:xfrm>
            <a:off x="5410200" y="1371600"/>
            <a:ext cx="2581635" cy="390580"/>
          </a:xfrm>
          <a:prstGeom prst="rect">
            <a:avLst/>
          </a:prstGeom>
        </p:spPr>
      </p:pic>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762000" y="3151505"/>
            <a:ext cx="8134985" cy="1707515"/>
          </a:xfrm>
          <a:prstGeom prst="rect">
            <a:avLst/>
          </a:prstGeom>
        </p:spPr>
      </p:pic>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14400" y="381000"/>
            <a:ext cx="7772400" cy="4114800"/>
          </a:xfrm>
        </p:spPr>
        <p:txBody>
          <a:bodyPr/>
          <a:lstStyle/>
          <a:p>
            <a:r>
              <a:rPr lang="en-US" sz="2400" u="sng" dirty="0">
                <a:solidFill>
                  <a:schemeClr val="accent2"/>
                </a:solidFill>
              </a:rPr>
              <a:t>GCN-based Skeleton Feature Extractor</a:t>
            </a:r>
            <a:endParaRPr lang="en-US" sz="2400" u="sng" dirty="0">
              <a:solidFill>
                <a:schemeClr val="accent2"/>
              </a:solidFill>
            </a:endParaRPr>
          </a:p>
          <a:p>
            <a:pPr>
              <a:lnSpc>
                <a:spcPct val="150000"/>
              </a:lnSpc>
            </a:pPr>
            <a:r>
              <a:rPr lang="en-US" sz="2400" dirty="0"/>
              <a:t>Batch Normalization: For fast convergence</a:t>
            </a:r>
            <a:endParaRPr lang="en-US" sz="2400" dirty="0"/>
          </a:p>
          <a:p>
            <a:pPr>
              <a:lnSpc>
                <a:spcPct val="150000"/>
              </a:lnSpc>
            </a:pPr>
            <a:r>
              <a:rPr lang="en-US" sz="2400" dirty="0"/>
              <a:t>Initial Block: For data-to-feature transformation</a:t>
            </a:r>
            <a:endParaRPr lang="en-US" sz="2400" dirty="0"/>
          </a:p>
          <a:p>
            <a:pPr>
              <a:lnSpc>
                <a:spcPct val="150000"/>
              </a:lnSpc>
            </a:pPr>
            <a:r>
              <a:rPr lang="en-US" sz="2400" dirty="0"/>
              <a:t>GCN Blocks: For informative feature extraction</a:t>
            </a:r>
            <a:endParaRPr lang="en-US" sz="2400" dirty="0"/>
          </a:p>
          <a:p>
            <a:pPr>
              <a:lnSpc>
                <a:spcPct val="150000"/>
              </a:lnSpc>
            </a:pPr>
            <a:r>
              <a:rPr lang="en-US" sz="2400" dirty="0"/>
              <a:t>Attention Module: For distinguishing informative joints and frames</a:t>
            </a:r>
            <a:endParaRPr lang="en-US" sz="2400" dirty="0"/>
          </a:p>
          <a:p>
            <a:pPr>
              <a:lnSpc>
                <a:spcPct val="150000"/>
              </a:lnSpc>
            </a:pPr>
            <a:r>
              <a:rPr lang="en-US" sz="2400" dirty="0"/>
              <a:t>Global Averaging Pooling: For feature abstraction</a:t>
            </a:r>
            <a:endParaRPr lang="en-US" sz="2400" dirty="0"/>
          </a:p>
          <a:p>
            <a:pPr>
              <a:lnSpc>
                <a:spcPct val="150000"/>
              </a:lnSpc>
            </a:pPr>
            <a:r>
              <a:rPr lang="en-US" sz="2400" dirty="0"/>
              <a:t>Fully Connected Layer: For classification output</a:t>
            </a:r>
            <a:endParaRPr lang="en-US" sz="2400" dirty="0"/>
          </a:p>
        </p:txBody>
      </p:sp>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28600"/>
            <a:ext cx="3288030" cy="676275"/>
          </a:xfrm>
        </p:spPr>
        <p:txBody>
          <a:bodyPr/>
          <a:p>
            <a:r>
              <a:rPr lang="en-US" sz="2800"/>
              <a:t>Layer Details </a:t>
            </a:r>
            <a:endParaRPr lang="en-US" sz="2800"/>
          </a:p>
        </p:txBody>
      </p:sp>
      <p:sp>
        <p:nvSpPr>
          <p:cNvPr id="3" name="Content Placeholder 2"/>
          <p:cNvSpPr>
            <a:spLocks noGrp="1"/>
          </p:cNvSpPr>
          <p:nvPr>
            <p:ph idx="1"/>
          </p:nvPr>
        </p:nvSpPr>
        <p:spPr>
          <a:xfrm>
            <a:off x="685800" y="1078865"/>
            <a:ext cx="8231505" cy="5017135"/>
          </a:xfrm>
        </p:spPr>
        <p:txBody>
          <a:bodyPr/>
          <a:p>
            <a:r>
              <a:rPr lang="en-US" altLang="en-US" sz="1800"/>
              <a:t>Input Layer: Input is a sequence of skeletons, X = {x ∈ R^(C×T×V)}, where:</a:t>
            </a:r>
            <a:endParaRPr lang="en-US" altLang="en-US" sz="1800"/>
          </a:p>
          <a:p>
            <a:pPr lvl="1"/>
            <a:r>
              <a:rPr lang="en-US" altLang="en-US" sz="1600"/>
              <a:t>C = number of coordinates (e.g., 2D or 3D).</a:t>
            </a:r>
            <a:endParaRPr lang="en-US" altLang="en-US" sz="1600"/>
          </a:p>
          <a:p>
            <a:pPr lvl="1"/>
            <a:r>
              <a:rPr lang="en-US" altLang="en-US" sz="1600"/>
              <a:t>T = number of frames.</a:t>
            </a:r>
            <a:endParaRPr lang="en-US" altLang="en-US" sz="1600"/>
          </a:p>
          <a:p>
            <a:pPr lvl="1"/>
            <a:r>
              <a:rPr lang="en-US" altLang="en-US" sz="1600"/>
              <a:t>V = number of joints.</a:t>
            </a:r>
            <a:endParaRPr lang="en-US" altLang="en-US" sz="1600"/>
          </a:p>
          <a:p>
            <a:pPr lvl="1"/>
            <a:endParaRPr lang="en-US" altLang="en-US" sz="1600"/>
          </a:p>
          <a:p>
            <a:r>
              <a:rPr lang="en-US" altLang="en-US" sz="1800"/>
              <a:t>Preprocessing: Joint Positions (P) , Normalized positions of each joint relative to a central joint (e.g., spine) Motion Velocities (M): Temporal differences between joint positions in adjacent frames.Bone Features (B): Bone lengths and angles computed from adjacent joint positions.</a:t>
            </a:r>
            <a:endParaRPr lang="en-US" altLang="en-US" sz="1800"/>
          </a:p>
          <a:p>
            <a:r>
              <a:rPr lang="en-US" altLang="en-US" sz="1800"/>
              <a:t>Graph Construction: Nodes represent joints. Edges represent spatial or temporal connections between joints.</a:t>
            </a:r>
            <a:endParaRPr lang="en-US" altLang="en-US" sz="1800"/>
          </a:p>
          <a:p>
            <a:r>
              <a:rPr lang="en-US" altLang="en-US" sz="1800"/>
              <a:t>Graph Convolutional Network (GCN) BlocksLayer: Concatenates outputs of multiple branches (joint positions, motion velocities, bone features). Global Average Pooling (GAP)</a:t>
            </a:r>
            <a:endParaRPr lang="en-US" altLang="en-US" sz="1800"/>
          </a:p>
          <a:p>
            <a:r>
              <a:rPr lang="en-US" altLang="en-US" sz="1800"/>
              <a:t>Output : Skeleton feature vector encapsulating movement dynamics such as leg lifting or waving.</a:t>
            </a:r>
            <a:endParaRPr lang="en-US" altLang="en-US" sz="1800"/>
          </a:p>
        </p:txBody>
      </p:sp>
      <p:sp>
        <p:nvSpPr>
          <p:cNvPr id="4" name="Footer Placeholder 3"/>
          <p:cNvSpPr>
            <a:spLocks noGrp="1"/>
          </p:cNvSpPr>
          <p:nvPr>
            <p:ph type="ftr" sz="quarter" idx="10"/>
          </p:nvPr>
        </p:nvSpPr>
        <p:spPr/>
        <p:txBody>
          <a:bodyPr/>
          <a:p>
            <a:pPr>
              <a:defRPr/>
            </a:pPr>
            <a:r>
              <a:rPr lang="en-US"/>
              <a:t>Department of AI&amp;DS</a:t>
            </a:r>
            <a:endParaRPr lang="en-US"/>
          </a:p>
        </p:txBody>
      </p: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838200" y="160867"/>
            <a:ext cx="8305800" cy="6324600"/>
          </a:xfrm>
        </p:spPr>
        <p:txBody>
          <a:bodyPr/>
          <a:lstStyle/>
          <a:p>
            <a:pPr marL="0" indent="0">
              <a:buNone/>
            </a:pPr>
            <a:r>
              <a:rPr lang="en-IN" b="1" dirty="0"/>
              <a:t>4 . Intention Prediction Decoder</a:t>
            </a:r>
            <a:endParaRPr lang="en-IN" b="1" dirty="0"/>
          </a:p>
          <a:p>
            <a:pPr marL="0" indent="0">
              <a:buNone/>
            </a:pPr>
            <a:r>
              <a:rPr lang="en-IN" sz="2800" b="1" i="0" dirty="0">
                <a:effectLst/>
                <a:latin typeface="Arial" panose="020B0604020202020204" pitchFamily="34" charset="0"/>
                <a:cs typeface="Arial" panose="020B0604020202020204" pitchFamily="34" charset="0"/>
              </a:rPr>
              <a:t>Inputs:</a:t>
            </a:r>
            <a:endParaRPr lang="en-IN" sz="2800" b="1"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800" b="1" i="0" dirty="0">
                <a:solidFill>
                  <a:schemeClr val="accent2"/>
                </a:solidFill>
                <a:effectLst/>
                <a:latin typeface="Arial" panose="020B0604020202020204" pitchFamily="34" charset="0"/>
                <a:cs typeface="Arial" panose="020B0604020202020204" pitchFamily="34" charset="0"/>
              </a:rPr>
              <a:t>Environment Encoder Outputs</a:t>
            </a:r>
            <a:r>
              <a:rPr lang="en-IN" sz="2800" b="0" i="0" dirty="0">
                <a:solidFill>
                  <a:schemeClr val="accent2"/>
                </a:solidFill>
                <a:effectLst/>
                <a:latin typeface="Arial" panose="020B0604020202020204" pitchFamily="34" charset="0"/>
                <a:cs typeface="Arial" panose="020B0604020202020204" pitchFamily="34" charset="0"/>
              </a:rPr>
              <a:t>:</a:t>
            </a:r>
            <a:endParaRPr lang="en-IN" sz="2800" b="0" i="0" dirty="0">
              <a:solidFill>
                <a:schemeClr val="accent2"/>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IN" b="0" i="0" dirty="0">
                <a:effectLst/>
                <a:latin typeface="Arial" panose="020B0604020202020204" pitchFamily="34" charset="0"/>
                <a:cs typeface="Arial" panose="020B0604020202020204" pitchFamily="34" charset="0"/>
              </a:rPr>
              <a:t>GCN-based autoencoder outputs</a:t>
            </a:r>
            <a:endParaRPr lang="en-IN" b="0" i="0" dirty="0">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IN" b="0" i="0" dirty="0">
                <a:effectLst/>
                <a:latin typeface="Arial" panose="020B0604020202020204" pitchFamily="34" charset="0"/>
                <a:cs typeface="Arial" panose="020B0604020202020204" pitchFamily="34" charset="0"/>
              </a:rPr>
              <a:t>ST-GCNN outputs</a:t>
            </a:r>
            <a:r>
              <a:rPr lang="en-IN" dirty="0">
                <a:solidFill>
                  <a:srgbClr val="374151"/>
                </a:solidFill>
                <a:latin typeface="Arial" panose="020B0604020202020204" pitchFamily="34" charset="0"/>
                <a:cs typeface="Arial" panose="020B0604020202020204" pitchFamily="34" charset="0"/>
              </a:rPr>
              <a:t> </a:t>
            </a:r>
            <a:endParaRPr lang="en-IN" b="0" i="0" dirty="0">
              <a:solidFill>
                <a:srgbClr val="374151"/>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800" b="1" i="0" dirty="0">
                <a:solidFill>
                  <a:schemeClr val="accent2"/>
                </a:solidFill>
                <a:effectLst/>
                <a:latin typeface="Arial" panose="020B0604020202020204" pitchFamily="34" charset="0"/>
                <a:cs typeface="Arial" panose="020B0604020202020204" pitchFamily="34" charset="0"/>
              </a:rPr>
              <a:t>Pedestrian-State Encoder Outputs</a:t>
            </a:r>
            <a:r>
              <a:rPr lang="en-IN" sz="2800" b="0" i="0" dirty="0">
                <a:solidFill>
                  <a:schemeClr val="accent2"/>
                </a:solidFill>
                <a:effectLst/>
                <a:latin typeface="Arial" panose="020B0604020202020204" pitchFamily="34" charset="0"/>
                <a:cs typeface="Arial" panose="020B0604020202020204" pitchFamily="34" charset="0"/>
              </a:rPr>
              <a:t>:</a:t>
            </a:r>
            <a:endParaRPr lang="en-IN" sz="2800" b="0" i="0" dirty="0">
              <a:solidFill>
                <a:schemeClr val="accent2"/>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IN" b="0" i="0" dirty="0">
                <a:effectLst/>
                <a:latin typeface="Arial" panose="020B0604020202020204" pitchFamily="34" charset="0"/>
                <a:cs typeface="Arial" panose="020B0604020202020204" pitchFamily="34" charset="0"/>
              </a:rPr>
              <a:t>Appearance features</a:t>
            </a:r>
            <a:endParaRPr lang="en-IN" b="0" i="0" dirty="0">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IN" b="0" i="0" dirty="0">
                <a:effectLst/>
                <a:latin typeface="Arial" panose="020B0604020202020204" pitchFamily="34" charset="0"/>
                <a:cs typeface="Arial" panose="020B0604020202020204" pitchFamily="34" charset="0"/>
              </a:rPr>
              <a:t>Trajectory features</a:t>
            </a:r>
            <a:endParaRPr lang="en-IN" b="0" i="0" dirty="0">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IN" b="0" i="0" dirty="0">
                <a:effectLst/>
                <a:latin typeface="Arial" panose="020B0604020202020204" pitchFamily="34" charset="0"/>
                <a:cs typeface="Arial" panose="020B0604020202020204" pitchFamily="34" charset="0"/>
              </a:rPr>
              <a:t>Skeleton features</a:t>
            </a:r>
            <a:endParaRPr lang="en-IN" b="0" i="0" dirty="0">
              <a:effectLst/>
              <a:latin typeface="Arial" panose="020B0604020202020204" pitchFamily="34" charset="0"/>
              <a:cs typeface="Arial" panose="020B0604020202020204" pitchFamily="34" charset="0"/>
            </a:endParaRPr>
          </a:p>
          <a:p>
            <a:pPr marL="0" indent="0">
              <a:buNone/>
            </a:pPr>
            <a:endParaRPr lang="en-IN" dirty="0"/>
          </a:p>
        </p:txBody>
      </p:sp>
      <p:pic>
        <p:nvPicPr>
          <p:cNvPr id="9" name="Picture 8"/>
          <p:cNvPicPr>
            <a:picLocks noChangeAspect="1"/>
          </p:cNvPicPr>
          <p:nvPr/>
        </p:nvPicPr>
        <p:blipFill>
          <a:blip r:embed="rId1">
            <a:clrChange>
              <a:clrFrom>
                <a:srgbClr val="FFFFFF"/>
              </a:clrFrom>
              <a:clrTo>
                <a:srgbClr val="FFFFFF">
                  <a:alpha val="0"/>
                </a:srgbClr>
              </a:clrTo>
            </a:clrChange>
          </a:blip>
          <a:stretch>
            <a:fillRect/>
          </a:stretch>
        </p:blipFill>
        <p:spPr>
          <a:xfrm>
            <a:off x="6934200" y="1884952"/>
            <a:ext cx="1514686" cy="400106"/>
          </a:xfrm>
          <a:prstGeom prst="rect">
            <a:avLst/>
          </a:prstGeom>
        </p:spPr>
      </p:pic>
      <p:pic>
        <p:nvPicPr>
          <p:cNvPr id="11" name="Picture 10"/>
          <p:cNvPicPr>
            <a:picLocks noChangeAspect="1"/>
          </p:cNvPicPr>
          <p:nvPr/>
        </p:nvPicPr>
        <p:blipFill>
          <a:blip r:embed="rId2">
            <a:clrChange>
              <a:clrFrom>
                <a:srgbClr val="FFFFFF"/>
              </a:clrFrom>
              <a:clrTo>
                <a:srgbClr val="FFFFFF">
                  <a:alpha val="0"/>
                </a:srgbClr>
              </a:clrTo>
            </a:clrChange>
          </a:blip>
          <a:stretch>
            <a:fillRect/>
          </a:stretch>
        </p:blipFill>
        <p:spPr>
          <a:xfrm>
            <a:off x="4614333" y="2305138"/>
            <a:ext cx="3296110" cy="428685"/>
          </a:xfrm>
          <a:prstGeom prst="rect">
            <a:avLst/>
          </a:prstGeom>
        </p:spPr>
      </p:pic>
      <p:pic>
        <p:nvPicPr>
          <p:cNvPr id="13" name="Picture 12"/>
          <p:cNvPicPr>
            <a:picLocks noChangeAspect="1"/>
          </p:cNvPicPr>
          <p:nvPr/>
        </p:nvPicPr>
        <p:blipFill>
          <a:blip r:embed="rId3">
            <a:clrChange>
              <a:clrFrom>
                <a:srgbClr val="FFFFFF"/>
              </a:clrFrom>
              <a:clrTo>
                <a:srgbClr val="FFFFFF">
                  <a:alpha val="0"/>
                </a:srgbClr>
              </a:clrTo>
            </a:clrChange>
          </a:blip>
          <a:stretch>
            <a:fillRect/>
          </a:stretch>
        </p:blipFill>
        <p:spPr>
          <a:xfrm>
            <a:off x="5008033" y="3287659"/>
            <a:ext cx="2372056" cy="523948"/>
          </a:xfrm>
          <a:prstGeom prst="rect">
            <a:avLst/>
          </a:prstGeom>
        </p:spPr>
      </p:pic>
      <p:pic>
        <p:nvPicPr>
          <p:cNvPr id="15" name="Picture 14"/>
          <p:cNvPicPr>
            <a:picLocks noChangeAspect="1"/>
          </p:cNvPicPr>
          <p:nvPr/>
        </p:nvPicPr>
        <p:blipFill>
          <a:blip r:embed="rId4">
            <a:clrChange>
              <a:clrFrom>
                <a:srgbClr val="FFFFFF"/>
              </a:clrFrom>
              <a:clrTo>
                <a:srgbClr val="FFFFFF">
                  <a:alpha val="0"/>
                </a:srgbClr>
              </a:clrTo>
            </a:clrChange>
          </a:blip>
          <a:stretch>
            <a:fillRect/>
          </a:stretch>
        </p:blipFill>
        <p:spPr>
          <a:xfrm>
            <a:off x="4800600" y="3856380"/>
            <a:ext cx="2286319" cy="457264"/>
          </a:xfrm>
          <a:prstGeom prst="rect">
            <a:avLst/>
          </a:prstGeom>
        </p:spPr>
      </p:pic>
      <p:pic>
        <p:nvPicPr>
          <p:cNvPr id="17" name="Picture 16"/>
          <p:cNvPicPr>
            <a:picLocks noChangeAspect="1"/>
          </p:cNvPicPr>
          <p:nvPr/>
        </p:nvPicPr>
        <p:blipFill>
          <a:blip r:embed="rId5">
            <a:clrChange>
              <a:clrFrom>
                <a:srgbClr val="FFFFFF"/>
              </a:clrFrom>
              <a:clrTo>
                <a:srgbClr val="FFFFFF">
                  <a:alpha val="0"/>
                </a:srgbClr>
              </a:clrTo>
            </a:clrChange>
          </a:blip>
          <a:stretch>
            <a:fillRect/>
          </a:stretch>
        </p:blipFill>
        <p:spPr>
          <a:xfrm>
            <a:off x="4565936" y="4383817"/>
            <a:ext cx="2105319" cy="390580"/>
          </a:xfrm>
          <a:prstGeom prst="rect">
            <a:avLst/>
          </a:prstGeom>
        </p:spPr>
      </p:pic>
    </p:spTree>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05205" y="76200"/>
            <a:ext cx="2118995" cy="765810"/>
          </a:xfrm>
        </p:spPr>
        <p:txBody>
          <a:bodyPr/>
          <a:p>
            <a:r>
              <a:rPr lang="en-US" sz="2400"/>
              <a:t>Layer Details</a:t>
            </a:r>
            <a:endParaRPr lang="en-US" sz="2400"/>
          </a:p>
        </p:txBody>
      </p:sp>
      <p:sp>
        <p:nvSpPr>
          <p:cNvPr id="3" name="Content Placeholder 2"/>
          <p:cNvSpPr>
            <a:spLocks noGrp="1"/>
          </p:cNvSpPr>
          <p:nvPr>
            <p:ph idx="1"/>
          </p:nvPr>
        </p:nvSpPr>
        <p:spPr>
          <a:xfrm>
            <a:off x="685800" y="918210"/>
            <a:ext cx="7772400" cy="5177790"/>
          </a:xfrm>
        </p:spPr>
        <p:txBody>
          <a:bodyPr/>
          <a:p>
            <a:r>
              <a:rPr lang="en-US" altLang="en-US" sz="2200"/>
              <a:t>Input Layer: Takes feature vectors from:</a:t>
            </a:r>
            <a:endParaRPr lang="en-US" altLang="en-US" sz="2200"/>
          </a:p>
          <a:p>
            <a:pPr lvl="1"/>
            <a:r>
              <a:rPr lang="en-US" altLang="en-US" sz="1925"/>
              <a:t>Appearance Feature Extractor.[224,224,3]</a:t>
            </a:r>
            <a:r>
              <a:rPr lang="en-IN" altLang="en-US" sz="1925"/>
              <a:t> </a:t>
            </a:r>
            <a:r>
              <a:rPr lang="en-US" altLang="en-US" sz="1925"/>
              <a:t>→</a:t>
            </a:r>
            <a:r>
              <a:rPr lang="en-IN" altLang="en-US" sz="1925"/>
              <a:t>[1</a:t>
            </a:r>
            <a:r>
              <a:rPr lang="en-US" altLang="en-US" sz="1925"/>
              <a:t>28]</a:t>
            </a:r>
            <a:endParaRPr lang="en-US" altLang="en-US" sz="1925"/>
          </a:p>
          <a:p>
            <a:pPr lvl="1"/>
            <a:r>
              <a:rPr lang="en-US" altLang="en-US" sz="1925"/>
              <a:t>Trajectory Feature Extractor.</a:t>
            </a:r>
            <a:r>
              <a:rPr lang="en-IN" altLang="en-US" sz="1925"/>
              <a:t> </a:t>
            </a:r>
            <a:r>
              <a:rPr lang="en-US" altLang="en-US" sz="1925"/>
              <a:t>[30,2] → [128]</a:t>
            </a:r>
            <a:endParaRPr lang="en-US" altLang="en-US" sz="1925"/>
          </a:p>
          <a:p>
            <a:pPr lvl="1"/>
            <a:r>
              <a:rPr lang="en-US" altLang="en-US" sz="1925"/>
              <a:t>Skeleton Feature Extractor.[3,30,17] → [128]</a:t>
            </a:r>
            <a:endParaRPr lang="en-US" altLang="en-US" sz="1925"/>
          </a:p>
          <a:p>
            <a:pPr lvl="1"/>
            <a:r>
              <a:rPr lang="en-US" altLang="en-US" sz="1925"/>
              <a:t>Environment Encoder </a:t>
            </a:r>
            <a:r>
              <a:rPr lang="en-IN" altLang="en-US" sz="1925"/>
              <a:t>[variable]</a:t>
            </a:r>
            <a:r>
              <a:rPr lang="en-US" altLang="en-US" sz="1925">
                <a:sym typeface="+mn-ea"/>
              </a:rPr>
              <a:t>→ </a:t>
            </a:r>
            <a:r>
              <a:rPr lang="en-IN" altLang="en-US" sz="1925">
                <a:sym typeface="+mn-ea"/>
              </a:rPr>
              <a:t>[128]</a:t>
            </a:r>
            <a:endParaRPr lang="en-US" altLang="en-US" sz="1925"/>
          </a:p>
          <a:p>
            <a:r>
              <a:rPr lang="en-US" altLang="en-US" sz="2200"/>
              <a:t>Fusion Layer: Concatenates all input features into a single unified vector.D=d1+d2+d3+d4.</a:t>
            </a:r>
            <a:endParaRPr lang="en-US" altLang="en-US"/>
          </a:p>
          <a:p>
            <a:r>
              <a:rPr lang="en-US" altLang="en-US" sz="2200"/>
              <a:t>Fully Connected Layers: Sequential dense layers process the unified vector, reducing its dimensionality while extracting higher-level relationships.Hi+1 =WiHi+bi</a:t>
            </a:r>
            <a:endParaRPr lang="en-US" altLang="en-US"/>
          </a:p>
          <a:p>
            <a:r>
              <a:rPr lang="en-IN" altLang="en-US" sz="2200"/>
              <a:t>Decoder : </a:t>
            </a:r>
            <a:r>
              <a:rPr lang="en-US" altLang="en-US" sz="2200"/>
              <a:t>[512] → Hidden layers</a:t>
            </a:r>
            <a:r>
              <a:rPr lang="en-IN" altLang="en-US" sz="2200"/>
              <a:t> </a:t>
            </a:r>
            <a:r>
              <a:rPr lang="en-US" altLang="en-US" sz="2200"/>
              <a:t>[512→256→128]→ [2]</a:t>
            </a:r>
            <a:endParaRPr lang="en-US" altLang="en-US" sz="2200"/>
          </a:p>
          <a:p>
            <a:r>
              <a:rPr lang="en-US" altLang="en-US" sz="2200"/>
              <a:t>Softmax Layer: Outputs the probability of the pedestrian intending to cross the road.</a:t>
            </a:r>
            <a:r>
              <a:rPr lang="en-IN" altLang="en-US" sz="2200"/>
              <a:t> Loss : Cross Entropy </a:t>
            </a:r>
            <a:endParaRPr lang="en-US" altLang="en-US" sz="2200"/>
          </a:p>
          <a:p>
            <a:endParaRPr lang="en-US" altLang="en-US" sz="2200"/>
          </a:p>
        </p:txBody>
      </p:sp>
      <p:sp>
        <p:nvSpPr>
          <p:cNvPr id="4" name="Footer Placeholder 3"/>
          <p:cNvSpPr>
            <a:spLocks noGrp="1"/>
          </p:cNvSpPr>
          <p:nvPr>
            <p:ph type="ftr" sz="quarter" idx="10"/>
          </p:nvPr>
        </p:nvSpPr>
        <p:spPr/>
        <p:txBody>
          <a:bodyPr/>
          <a:p>
            <a:pPr>
              <a:defRPr/>
            </a:pPr>
            <a:r>
              <a:rPr lang="en-US"/>
              <a:t>Department of AI&amp;DS</a:t>
            </a:r>
            <a:endParaRPr lang="en-US"/>
          </a:p>
        </p:txBody>
      </p:sp>
      <p:pic>
        <p:nvPicPr>
          <p:cNvPr id="5" name="Picture 4"/>
          <p:cNvPicPr>
            <a:picLocks noChangeAspect="1"/>
          </p:cNvPicPr>
          <p:nvPr/>
        </p:nvPicPr>
        <p:blipFill>
          <a:blip r:embed="rId1"/>
          <a:stretch>
            <a:fillRect/>
          </a:stretch>
        </p:blipFill>
        <p:spPr>
          <a:xfrm>
            <a:off x="2971800" y="5638800"/>
            <a:ext cx="3225800" cy="695325"/>
          </a:xfrm>
          <a:prstGeom prst="rect">
            <a:avLst/>
          </a:prstGeom>
        </p:spPr>
      </p:pic>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914400" y="381000"/>
            <a:ext cx="7772400" cy="4114800"/>
          </a:xfrm>
        </p:spPr>
        <p:txBody>
          <a:bodyPr/>
          <a:lstStyle/>
          <a:p>
            <a:pPr marL="457200" lvl="1" indent="0">
              <a:buNone/>
            </a:pPr>
            <a:r>
              <a:rPr lang="en-IN" b="1" i="0" dirty="0">
                <a:effectLst/>
                <a:cs typeface="Arial" panose="020B0604020202020204" pitchFamily="34" charset="0"/>
              </a:rPr>
              <a:t>Feature Aggregation</a:t>
            </a:r>
            <a:r>
              <a:rPr lang="en-IN" b="0" i="0" dirty="0">
                <a:solidFill>
                  <a:srgbClr val="374151"/>
                </a:solidFill>
                <a:effectLst/>
                <a:cs typeface="Arial" panose="020B0604020202020204" pitchFamily="34" charset="0"/>
              </a:rPr>
              <a:t>: </a:t>
            </a:r>
            <a:endParaRPr lang="en-IN" dirty="0">
              <a:cs typeface="Arial" panose="020B0604020202020204" pitchFamily="34" charset="0"/>
            </a:endParaRPr>
          </a:p>
        </p:txBody>
      </p:sp>
      <p:pic>
        <p:nvPicPr>
          <p:cNvPr id="4" name="Picture 3"/>
          <p:cNvPicPr>
            <a:picLocks noChangeAspect="1"/>
          </p:cNvPicPr>
          <p:nvPr/>
        </p:nvPicPr>
        <p:blipFill>
          <a:blip r:embed="rId1">
            <a:clrChange>
              <a:clrFrom>
                <a:srgbClr val="FFFFFF"/>
              </a:clrFrom>
              <a:clrTo>
                <a:srgbClr val="FFFFFF">
                  <a:alpha val="0"/>
                </a:srgbClr>
              </a:clrTo>
            </a:clrChange>
          </a:blip>
          <a:stretch>
            <a:fillRect/>
          </a:stretch>
        </p:blipFill>
        <p:spPr>
          <a:xfrm>
            <a:off x="1752600" y="961409"/>
            <a:ext cx="6620799" cy="4410691"/>
          </a:xfrm>
          <a:prstGeom prst="rect">
            <a:avLst/>
          </a:prstGeom>
        </p:spPr>
      </p:pic>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Content Placeholder 1"/>
          <p:cNvSpPr>
            <a:spLocks noGrp="1"/>
          </p:cNvSpPr>
          <p:nvPr>
            <p:ph idx="1"/>
          </p:nvPr>
        </p:nvSpPr>
        <p:spPr>
          <a:xfrm>
            <a:off x="838200" y="609600"/>
            <a:ext cx="8305800" cy="4233333"/>
          </a:xfrm>
        </p:spPr>
        <p:txBody>
          <a:bodyPr/>
          <a:lstStyle/>
          <a:p>
            <a:pPr marL="0" indent="0" algn="l">
              <a:buNone/>
            </a:pPr>
            <a:r>
              <a:rPr lang="en-US" sz="2800" dirty="0">
                <a:solidFill>
                  <a:schemeClr val="accent2"/>
                </a:solidFill>
                <a:latin typeface="Arial" panose="020B0604020202020204" pitchFamily="34" charset="0"/>
                <a:cs typeface="Arial" panose="020B0604020202020204" pitchFamily="34" charset="0"/>
              </a:rPr>
              <a:t>LSTM Cell Operations</a:t>
            </a:r>
            <a:endParaRPr lang="en-US" sz="2800" dirty="0">
              <a:solidFill>
                <a:schemeClr val="accent2"/>
              </a:solidFill>
              <a:latin typeface="Arial" panose="020B0604020202020204" pitchFamily="34" charset="0"/>
              <a:cs typeface="Arial" panose="020B0604020202020204" pitchFamily="34" charset="0"/>
            </a:endParaRPr>
          </a:p>
          <a:p>
            <a:pPr algn="just"/>
            <a:r>
              <a:rPr lang="en-US" sz="2800" dirty="0">
                <a:latin typeface="Arial" panose="020B0604020202020204" pitchFamily="34" charset="0"/>
                <a:cs typeface="Arial" panose="020B0604020202020204" pitchFamily="34" charset="0"/>
              </a:rPr>
              <a:t>Memory Cell ((</a:t>
            </a:r>
            <a:r>
              <a:rPr lang="en-US" sz="2800" dirty="0" err="1">
                <a:latin typeface="Arial" panose="020B0604020202020204" pitchFamily="34" charset="0"/>
                <a:cs typeface="Arial" panose="020B0604020202020204" pitchFamily="34" charset="0"/>
              </a:rPr>
              <a:t>C_t</a:t>
            </a:r>
            <a:r>
              <a:rPr lang="en-US" sz="2800" dirty="0">
                <a:latin typeface="Arial" panose="020B0604020202020204" pitchFamily="34" charset="0"/>
                <a:cs typeface="Arial" panose="020B0604020202020204" pitchFamily="34" charset="0"/>
              </a:rPr>
              <a:t>)): Stores information over time.</a:t>
            </a:r>
            <a:endParaRPr lang="en-US" sz="2800" dirty="0">
              <a:latin typeface="Arial" panose="020B0604020202020204" pitchFamily="34" charset="0"/>
              <a:cs typeface="Arial" panose="020B0604020202020204" pitchFamily="34" charset="0"/>
            </a:endParaRPr>
          </a:p>
          <a:p>
            <a:pPr algn="just"/>
            <a:r>
              <a:rPr lang="en-US" sz="2800" dirty="0">
                <a:latin typeface="Arial" panose="020B0604020202020204" pitchFamily="34" charset="0"/>
                <a:cs typeface="Arial" panose="020B0604020202020204" pitchFamily="34" charset="0"/>
              </a:rPr>
              <a:t>Hidden State ((</a:t>
            </a:r>
            <a:r>
              <a:rPr lang="en-US" sz="2800" dirty="0" err="1">
                <a:latin typeface="Arial" panose="020B0604020202020204" pitchFamily="34" charset="0"/>
                <a:cs typeface="Arial" panose="020B0604020202020204" pitchFamily="34" charset="0"/>
              </a:rPr>
              <a:t>H_t</a:t>
            </a:r>
            <a:r>
              <a:rPr lang="en-US" sz="2800" dirty="0">
                <a:latin typeface="Arial" panose="020B0604020202020204" pitchFamily="34" charset="0"/>
                <a:cs typeface="Arial" panose="020B0604020202020204" pitchFamily="34" charset="0"/>
              </a:rPr>
              <a:t>)): Output of the LSTM.</a:t>
            </a:r>
            <a:endParaRPr lang="en-US" sz="2800" dirty="0">
              <a:latin typeface="Arial" panose="020B0604020202020204" pitchFamily="34" charset="0"/>
              <a:cs typeface="Arial" panose="020B0604020202020204" pitchFamily="34" charset="0"/>
            </a:endParaRPr>
          </a:p>
          <a:p>
            <a:pPr marL="0" indent="0" algn="l">
              <a:buNone/>
            </a:pPr>
            <a:r>
              <a:rPr lang="en-US" sz="2800" dirty="0">
                <a:solidFill>
                  <a:schemeClr val="accent2"/>
                </a:solidFill>
                <a:latin typeface="Arial" panose="020B0604020202020204" pitchFamily="34" charset="0"/>
                <a:cs typeface="Arial" panose="020B0604020202020204" pitchFamily="34" charset="0"/>
              </a:rPr>
              <a:t>Gates:</a:t>
            </a:r>
            <a:endParaRPr lang="en-US" sz="2800" dirty="0">
              <a:solidFill>
                <a:schemeClr val="accent2"/>
              </a:solidFill>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Input Gate ((</a:t>
            </a:r>
            <a:r>
              <a:rPr lang="en-US" sz="2800" dirty="0" err="1">
                <a:latin typeface="Arial" panose="020B0604020202020204" pitchFamily="34" charset="0"/>
                <a:cs typeface="Arial" panose="020B0604020202020204" pitchFamily="34" charset="0"/>
              </a:rPr>
              <a:t>I_t</a:t>
            </a:r>
            <a:r>
              <a:rPr lang="en-US" sz="2800" dirty="0">
                <a:latin typeface="Arial" panose="020B0604020202020204" pitchFamily="34" charset="0"/>
                <a:cs typeface="Arial" panose="020B0604020202020204" pitchFamily="34" charset="0"/>
              </a:rPr>
              <a:t>)): Controls new information.</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Forget Gate ((</a:t>
            </a:r>
            <a:r>
              <a:rPr lang="en-US" sz="2800" dirty="0" err="1">
                <a:latin typeface="Arial" panose="020B0604020202020204" pitchFamily="34" charset="0"/>
                <a:cs typeface="Arial" panose="020B0604020202020204" pitchFamily="34" charset="0"/>
              </a:rPr>
              <a:t>F_t</a:t>
            </a:r>
            <a:r>
              <a:rPr lang="en-US" sz="2800" dirty="0">
                <a:latin typeface="Arial" panose="020B0604020202020204" pitchFamily="34" charset="0"/>
                <a:cs typeface="Arial" panose="020B0604020202020204" pitchFamily="34" charset="0"/>
              </a:rPr>
              <a:t>)): Discards old information.</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Output Gate ((</a:t>
            </a:r>
            <a:r>
              <a:rPr lang="en-US" sz="2800" dirty="0" err="1">
                <a:latin typeface="Arial" panose="020B0604020202020204" pitchFamily="34" charset="0"/>
                <a:cs typeface="Arial" panose="020B0604020202020204" pitchFamily="34" charset="0"/>
              </a:rPr>
              <a:t>O_t</a:t>
            </a:r>
            <a:r>
              <a:rPr lang="en-US" sz="2800" dirty="0">
                <a:latin typeface="Arial" panose="020B0604020202020204" pitchFamily="34" charset="0"/>
                <a:cs typeface="Arial" panose="020B0604020202020204" pitchFamily="34" charset="0"/>
              </a:rPr>
              <a:t>)): Outputs information.</a:t>
            </a:r>
            <a:endParaRPr lang="en-US" sz="2800" dirty="0">
              <a:latin typeface="Arial" panose="020B0604020202020204" pitchFamily="34" charset="0"/>
              <a:cs typeface="Arial" panose="020B0604020202020204" pitchFamily="34" charset="0"/>
            </a:endParaRPr>
          </a:p>
          <a:p>
            <a:pPr marL="0" indent="0" algn="l">
              <a:buNone/>
            </a:pPr>
            <a:r>
              <a:rPr lang="en-IN" sz="2800" dirty="0">
                <a:latin typeface="Arial" panose="020B0604020202020204" pitchFamily="34" charset="0"/>
                <a:cs typeface="Arial" panose="020B0604020202020204" pitchFamily="34" charset="0"/>
              </a:rPr>
              <a:t>GAP: Global Average Pooling.</a:t>
            </a:r>
            <a:endParaRPr lang="en-IN" sz="2800" dirty="0">
              <a:latin typeface="Arial" panose="020B0604020202020204" pitchFamily="34" charset="0"/>
              <a:cs typeface="Arial" panose="020B0604020202020204" pitchFamily="34" charset="0"/>
            </a:endParaRPr>
          </a:p>
          <a:p>
            <a:pPr marL="457200" lvl="1" indent="0">
              <a:buNone/>
            </a:pPr>
            <a:endParaRPr lang="en-IN" dirty="0"/>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95400" y="152400"/>
            <a:ext cx="2308860" cy="508000"/>
          </a:xfrm>
        </p:spPr>
        <p:txBody>
          <a:bodyPr/>
          <a:p>
            <a:endParaRPr lang="en-US" sz="2200"/>
          </a:p>
        </p:txBody>
      </p:sp>
      <p:sp>
        <p:nvSpPr>
          <p:cNvPr id="3" name="Content Placeholder 2"/>
          <p:cNvSpPr>
            <a:spLocks noGrp="1"/>
          </p:cNvSpPr>
          <p:nvPr>
            <p:ph idx="1"/>
          </p:nvPr>
        </p:nvSpPr>
        <p:spPr>
          <a:xfrm>
            <a:off x="990600" y="1143000"/>
            <a:ext cx="7772400" cy="4001770"/>
          </a:xfrm>
        </p:spPr>
        <p:txBody>
          <a:bodyPr/>
          <a:p>
            <a:r>
              <a:rPr lang="en-US" altLang="en-US" sz="2200"/>
              <a:t>Selection Criteria:</a:t>
            </a:r>
            <a:endParaRPr lang="en-US" altLang="en-US" sz="2200"/>
          </a:p>
          <a:p>
            <a:r>
              <a:rPr lang="en-US" altLang="en-US" sz="2200"/>
              <a:t>Positive Samples (Crossing Pedestrians):</a:t>
            </a:r>
            <a:endParaRPr lang="en-US" altLang="en-US" sz="2200"/>
          </a:p>
          <a:p>
            <a:pPr lvl="1"/>
            <a:r>
              <a:rPr lang="en-US" altLang="en-US" sz="1925"/>
              <a:t>Pedestrians with a waiting time of at least </a:t>
            </a:r>
            <a:endParaRPr lang="en-US" altLang="en-US" sz="1925"/>
          </a:p>
          <a:p>
            <a:pPr lvl="1"/>
            <a:r>
              <a:rPr lang="en-US" altLang="en-US" sz="1925"/>
              <a:t>K1+K2 seconds are considered. Those with insufficient waiting time are discarded as they do not provide a complete observation for training.</a:t>
            </a:r>
            <a:endParaRPr lang="en-US" altLang="en-US" sz="1925"/>
          </a:p>
          <a:p>
            <a:r>
              <a:rPr lang="en-US" altLang="en-US" sz="2200"/>
              <a:t>Negative Samples (Non-Crossing Pedestrians):</a:t>
            </a:r>
            <a:endParaRPr lang="en-US" altLang="en-US" sz="2200"/>
          </a:p>
          <a:p>
            <a:pPr lvl="1"/>
            <a:r>
              <a:rPr lang="en-US" altLang="en-US" sz="1925"/>
              <a:t>Pedestrians staying for less than </a:t>
            </a:r>
            <a:endParaRPr lang="en-US" altLang="en-US" sz="1925"/>
          </a:p>
          <a:p>
            <a:pPr lvl="1"/>
            <a:r>
              <a:rPr lang="en-US" altLang="en-US" sz="1925"/>
              <a:t>K1 seconds are discarded since they also lack complete sample data</a:t>
            </a:r>
            <a:r>
              <a:rPr lang="en-IN" altLang="en-US" sz="1925"/>
              <a:t>.</a:t>
            </a:r>
            <a:endParaRPr lang="en-IN" altLang="en-US" sz="1925"/>
          </a:p>
        </p:txBody>
      </p:sp>
      <p:sp>
        <p:nvSpPr>
          <p:cNvPr id="4" name="Footer Placeholder 3"/>
          <p:cNvSpPr>
            <a:spLocks noGrp="1"/>
          </p:cNvSpPr>
          <p:nvPr>
            <p:ph type="ftr" sz="quarter" idx="10"/>
          </p:nvPr>
        </p:nvSpPr>
        <p:spPr/>
        <p:txBody>
          <a:bodyPr/>
          <a:p>
            <a:pPr>
              <a:defRPr/>
            </a:pPr>
            <a:r>
              <a:rPr lang="en-US"/>
              <a:t>Department of AI&amp;DS</a:t>
            </a:r>
            <a:endParaRPr lang="en-US"/>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noChangeArrowheads="1"/>
          </p:cNvSpPr>
          <p:nvPr>
            <p:ph type="title"/>
          </p:nvPr>
        </p:nvSpPr>
        <p:spPr>
          <a:xfrm>
            <a:off x="533400" y="152400"/>
            <a:ext cx="8458200" cy="1143000"/>
          </a:xfrm>
        </p:spPr>
        <p:txBody>
          <a:bodyPr/>
          <a:lstStyle/>
          <a:p>
            <a:r>
              <a:rPr lang="en-US" altLang="en-US" dirty="0">
                <a:latin typeface="Arial" panose="020B0604020202020204" pitchFamily="34" charset="0"/>
              </a:rPr>
              <a:t> </a:t>
            </a:r>
            <a:r>
              <a:rPr lang="en-US" altLang="en-US" sz="3600" b="1" dirty="0">
                <a:latin typeface="Arial" panose="020B0604020202020204" pitchFamily="34" charset="0"/>
              </a:rPr>
              <a:t>Aim</a:t>
            </a:r>
            <a:endParaRPr lang="en-US" altLang="en-US" sz="3600" b="1" dirty="0">
              <a:latin typeface="Arial" panose="020B0604020202020204" pitchFamily="34" charset="0"/>
            </a:endParaRPr>
          </a:p>
        </p:txBody>
      </p:sp>
      <p:sp>
        <p:nvSpPr>
          <p:cNvPr id="33795" name="Content Placeholder 2"/>
          <p:cNvSpPr>
            <a:spLocks noGrp="1" noChangeArrowheads="1"/>
          </p:cNvSpPr>
          <p:nvPr>
            <p:ph idx="1"/>
          </p:nvPr>
        </p:nvSpPr>
        <p:spPr>
          <a:xfrm>
            <a:off x="673608" y="1143000"/>
            <a:ext cx="8470392" cy="4114800"/>
          </a:xfrm>
        </p:spPr>
        <p:txBody>
          <a:bodyPr/>
          <a:lstStyle/>
          <a:p>
            <a:pPr marL="0" indent="0" algn="just">
              <a:lnSpc>
                <a:spcPct val="150000"/>
              </a:lnSpc>
              <a:buNone/>
            </a:pPr>
            <a:r>
              <a:rPr lang="en-US" altLang="en-US" sz="2800" dirty="0">
                <a:latin typeface="Arial" panose="020B0604020202020204" pitchFamily="34" charset="0"/>
                <a:cs typeface="Arial" panose="020B0604020202020204" pitchFamily="34" charset="0"/>
              </a:rPr>
              <a:t>To develop an advanced pedestrian crossing intention prediction framework that leverages surveillance camera data to enhance pedestrian safety and prevent traffic injuries by  extracting the critical features related to both the environment and pedestrian behavior.</a:t>
            </a:r>
            <a:endParaRPr lang="en-US" altLang="en-US" sz="2800" dirty="0">
              <a:latin typeface="Arial" panose="020B0604020202020204" pitchFamily="34" charset="0"/>
              <a:cs typeface="Arial" panose="020B0604020202020204" pitchFamily="34" charset="0"/>
            </a:endParaRPr>
          </a:p>
        </p:txBody>
      </p:sp>
      <p:sp>
        <p:nvSpPr>
          <p:cNvPr id="3379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2" name="Title 1"/>
          <p:cNvSpPr>
            <a:spLocks noGrp="1"/>
          </p:cNvSpPr>
          <p:nvPr>
            <p:ph type="title"/>
          </p:nvPr>
        </p:nvSpPr>
        <p:spPr>
          <a:xfrm>
            <a:off x="685800" y="152400"/>
            <a:ext cx="7772400" cy="609600"/>
          </a:xfrm>
        </p:spPr>
        <p:txBody>
          <a:bodyPr/>
          <a:lstStyle/>
          <a:p>
            <a:r>
              <a:rPr lang="en-US" dirty="0"/>
              <a:t>Implementation</a:t>
            </a:r>
            <a:endParaRPr lang="en-IN" dirty="0"/>
          </a:p>
        </p:txBody>
      </p:sp>
      <p:sp>
        <p:nvSpPr>
          <p:cNvPr id="5" name="TextBox 4"/>
          <p:cNvSpPr txBox="1"/>
          <p:nvPr/>
        </p:nvSpPr>
        <p:spPr>
          <a:xfrm>
            <a:off x="990600" y="978400"/>
            <a:ext cx="594360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Object Detection:</a:t>
            </a:r>
            <a:endParaRPr lang="en-IN"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
          <a:stretch>
            <a:fillRect/>
          </a:stretch>
        </p:blipFill>
        <p:spPr>
          <a:xfrm>
            <a:off x="3267456" y="905925"/>
            <a:ext cx="4876800" cy="5821011"/>
          </a:xfrm>
          <a:prstGeom prst="rect">
            <a:avLst/>
          </a:prstGeom>
        </p:spPr>
      </p:pic>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Department of AI&amp;DS</a:t>
            </a:r>
            <a:endParaRPr lang="en-US"/>
          </a:p>
        </p:txBody>
      </p:sp>
      <p:pic>
        <p:nvPicPr>
          <p:cNvPr id="5" name="Picture 4"/>
          <p:cNvPicPr>
            <a:picLocks noChangeAspect="1"/>
          </p:cNvPicPr>
          <p:nvPr/>
        </p:nvPicPr>
        <p:blipFill>
          <a:blip r:embed="rId1"/>
          <a:stretch>
            <a:fillRect/>
          </a:stretch>
        </p:blipFill>
        <p:spPr>
          <a:xfrm>
            <a:off x="914400" y="857310"/>
            <a:ext cx="7792537" cy="3429479"/>
          </a:xfrm>
          <a:prstGeom prst="rect">
            <a:avLst/>
          </a:prstGeom>
        </p:spPr>
      </p:pic>
      <p:sp>
        <p:nvSpPr>
          <p:cNvPr id="7" name="TextBox 6"/>
          <p:cNvSpPr txBox="1"/>
          <p:nvPr/>
        </p:nvSpPr>
        <p:spPr>
          <a:xfrm>
            <a:off x="914400" y="228600"/>
            <a:ext cx="594360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Graph and adjacency matrix creation:</a:t>
            </a:r>
            <a:endParaRPr lang="en-IN" sz="20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914400" y="4419600"/>
            <a:ext cx="3248117" cy="2171993"/>
          </a:xfrm>
          <a:prstGeom prst="rect">
            <a:avLst/>
          </a:prstGeom>
        </p:spPr>
      </p:pic>
      <p:pic>
        <p:nvPicPr>
          <p:cNvPr id="3" name="Picture 2"/>
          <p:cNvPicPr/>
          <p:nvPr/>
        </p:nvPicPr>
        <p:blipFill>
          <a:blip r:embed="rId3"/>
          <a:stretch>
            <a:fillRect/>
          </a:stretch>
        </p:blipFill>
        <p:spPr>
          <a:xfrm>
            <a:off x="4343400" y="4419600"/>
            <a:ext cx="4567555" cy="2084705"/>
          </a:xfrm>
          <a:prstGeom prst="rect">
            <a:avLst/>
          </a:prstGeom>
        </p:spPr>
      </p:pic>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Department of AI&amp;DS</a:t>
            </a:r>
            <a:endParaRPr lang="en-US"/>
          </a:p>
        </p:txBody>
      </p:sp>
      <p:pic>
        <p:nvPicPr>
          <p:cNvPr id="6" name="Picture 5"/>
          <p:cNvPicPr>
            <a:picLocks noChangeAspect="1"/>
          </p:cNvPicPr>
          <p:nvPr/>
        </p:nvPicPr>
        <p:blipFill>
          <a:blip r:embed="rId1"/>
          <a:stretch>
            <a:fillRect/>
          </a:stretch>
        </p:blipFill>
        <p:spPr>
          <a:xfrm>
            <a:off x="948267" y="990600"/>
            <a:ext cx="7751064" cy="4144799"/>
          </a:xfrm>
          <a:prstGeom prst="rect">
            <a:avLst/>
          </a:prstGeom>
        </p:spPr>
      </p:pic>
      <p:sp>
        <p:nvSpPr>
          <p:cNvPr id="7" name="TextBox 6"/>
          <p:cNvSpPr txBox="1"/>
          <p:nvPr/>
        </p:nvSpPr>
        <p:spPr>
          <a:xfrm>
            <a:off x="914400" y="457200"/>
            <a:ext cx="594360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Graph Convolutional  Network :</a:t>
            </a:r>
            <a:endParaRPr lang="en-IN" sz="2000"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Department of AI&amp;DS</a:t>
            </a:r>
            <a:endParaRPr lang="en-US"/>
          </a:p>
        </p:txBody>
      </p:sp>
      <p:pic>
        <p:nvPicPr>
          <p:cNvPr id="4" name="Picture 3"/>
          <p:cNvPicPr>
            <a:picLocks noChangeAspect="1"/>
          </p:cNvPicPr>
          <p:nvPr/>
        </p:nvPicPr>
        <p:blipFill>
          <a:blip r:embed="rId1"/>
          <a:stretch>
            <a:fillRect/>
          </a:stretch>
        </p:blipFill>
        <p:spPr>
          <a:xfrm>
            <a:off x="0" y="26954"/>
            <a:ext cx="9144000" cy="341119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435" y="3583940"/>
            <a:ext cx="7347585" cy="2904490"/>
          </a:xfrm>
          <a:prstGeom prst="rect">
            <a:avLst/>
          </a:prstGeom>
        </p:spPr>
      </p:pic>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ooter Placeholder 1"/>
          <p:cNvSpPr>
            <a:spLocks noGrp="1"/>
          </p:cNvSpPr>
          <p:nvPr>
            <p:ph type="ftr" sz="quarter" idx="10"/>
          </p:nvPr>
        </p:nvSpPr>
        <p:spPr/>
        <p:txBody>
          <a:bodyPr/>
          <a:p>
            <a:pPr>
              <a:defRPr/>
            </a:pPr>
            <a:r>
              <a:rPr lang="en-US"/>
              <a:t>Department of AI&amp;DS</a:t>
            </a:r>
            <a:endParaRPr lang="en-US"/>
          </a:p>
        </p:txBody>
      </p:sp>
      <p:pic>
        <p:nvPicPr>
          <p:cNvPr id="3" name="Picture 2" descr="Screenshot 2024-12-20 101127"/>
          <p:cNvPicPr>
            <a:picLocks noChangeAspect="1"/>
          </p:cNvPicPr>
          <p:nvPr/>
        </p:nvPicPr>
        <p:blipFill>
          <a:blip r:embed="rId1"/>
          <a:stretch>
            <a:fillRect/>
          </a:stretch>
        </p:blipFill>
        <p:spPr>
          <a:xfrm>
            <a:off x="4419600" y="1066800"/>
            <a:ext cx="4368800" cy="4151630"/>
          </a:xfrm>
          <a:prstGeom prst="rect">
            <a:avLst/>
          </a:prstGeom>
        </p:spPr>
      </p:pic>
      <p:pic>
        <p:nvPicPr>
          <p:cNvPr id="9" name="Picture 8"/>
          <p:cNvPicPr>
            <a:picLocks noChangeAspect="1"/>
          </p:cNvPicPr>
          <p:nvPr/>
        </p:nvPicPr>
        <p:blipFill>
          <a:blip r:embed="rId2">
            <a:clrChange>
              <a:clrFrom>
                <a:srgbClr val="FFFFFF"/>
              </a:clrFrom>
              <a:clrTo>
                <a:srgbClr val="FFFFFF">
                  <a:alpha val="0"/>
                </a:srgbClr>
              </a:clrTo>
            </a:clrChange>
          </a:blip>
          <a:stretch>
            <a:fillRect/>
          </a:stretch>
        </p:blipFill>
        <p:spPr>
          <a:xfrm>
            <a:off x="838200" y="1224915"/>
            <a:ext cx="3300095" cy="3545840"/>
          </a:xfrm>
          <a:prstGeom prst="rect">
            <a:avLst/>
          </a:prstGeom>
        </p:spPr>
      </p:pic>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5" name="TextBox 4"/>
          <p:cNvSpPr txBox="1"/>
          <p:nvPr/>
        </p:nvSpPr>
        <p:spPr>
          <a:xfrm>
            <a:off x="838200" y="257145"/>
            <a:ext cx="594360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Skeleton Feature Extractor</a:t>
            </a:r>
            <a:endParaRPr lang="en-IN"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5800" y="990600"/>
            <a:ext cx="8364117" cy="4353533"/>
          </a:xfrm>
          <a:prstGeom prst="rect">
            <a:avLst/>
          </a:prstGeom>
        </p:spPr>
      </p:pic>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
        <p:nvSpPr>
          <p:cNvPr id="5" name="TextBox 4"/>
          <p:cNvSpPr txBox="1"/>
          <p:nvPr/>
        </p:nvSpPr>
        <p:spPr>
          <a:xfrm>
            <a:off x="838200" y="257145"/>
            <a:ext cx="5943600"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Skeleton Features – Result</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Frames are taken by every second </a:t>
            </a:r>
            <a:endParaRPr lang="en-IN" sz="20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9500" y="1497330"/>
            <a:ext cx="3162300" cy="3313430"/>
          </a:xfrm>
          <a:prstGeom prst="rect">
            <a:avLst/>
          </a:prstGeom>
        </p:spPr>
      </p:pic>
      <p:pic>
        <p:nvPicPr>
          <p:cNvPr id="2" name="Picture 1"/>
          <p:cNvPicPr>
            <a:picLocks noChangeAspect="1"/>
          </p:cNvPicPr>
          <p:nvPr/>
        </p:nvPicPr>
        <p:blipFill>
          <a:blip r:embed="rId2"/>
          <a:stretch>
            <a:fillRect/>
          </a:stretch>
        </p:blipFill>
        <p:spPr>
          <a:xfrm>
            <a:off x="4648200" y="1828800"/>
            <a:ext cx="3905250" cy="2905125"/>
          </a:xfrm>
          <a:prstGeom prst="rect">
            <a:avLst/>
          </a:prstGeom>
        </p:spPr>
      </p:pic>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1067435" y="2124710"/>
            <a:ext cx="7390765" cy="3496310"/>
          </a:xfrm>
        </p:spPr>
        <p:txBody>
          <a:bodyPr/>
          <a:p>
            <a:r>
              <a:rPr lang="en-US"/>
              <a:t>SWOT ANALYSIS</a:t>
            </a:r>
            <a:endParaRPr lang="en-US"/>
          </a:p>
          <a:p>
            <a:r>
              <a:rPr lang="en-US"/>
              <a:t>FUTURE WORK</a:t>
            </a:r>
            <a:endParaRPr lang="en-US"/>
          </a:p>
          <a:p>
            <a:r>
              <a:rPr lang="en-US"/>
              <a:t>SOCIAL IMPACT</a:t>
            </a:r>
            <a:endParaRPr lang="en-US"/>
          </a:p>
          <a:p>
            <a:r>
              <a:rPr lang="en-US"/>
              <a:t>APPLICATION</a:t>
            </a:r>
            <a:endParaRPr lang="en-US"/>
          </a:p>
          <a:p>
            <a:r>
              <a:rPr lang="en-US"/>
              <a:t>Complexity Analysis</a:t>
            </a:r>
            <a:endParaRPr lang="en-US"/>
          </a:p>
          <a:p>
            <a:r>
              <a:rPr lang="en-US"/>
              <a:t>Time &amp; Space Complexity </a:t>
            </a:r>
            <a:endParaRPr lang="en-US"/>
          </a:p>
        </p:txBody>
      </p:sp>
      <p:sp>
        <p:nvSpPr>
          <p:cNvPr id="4" name="Footer Placeholder 3"/>
          <p:cNvSpPr>
            <a:spLocks noGrp="1"/>
          </p:cNvSpPr>
          <p:nvPr>
            <p:ph type="ftr" sz="quarter" idx="10"/>
          </p:nvPr>
        </p:nvSpPr>
        <p:spPr/>
        <p:txBody>
          <a:bodyPr/>
          <a:p>
            <a:pPr>
              <a:defRPr/>
            </a:pPr>
            <a:r>
              <a:rPr lang="en-US"/>
              <a:t>Department of AI&amp;DS</a:t>
            </a:r>
            <a:endParaRPr lang="en-US"/>
          </a:p>
        </p:txBody>
      </p:sp>
    </p:spTree>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3000" y="76200"/>
            <a:ext cx="7284720" cy="946150"/>
          </a:xfrm>
        </p:spPr>
        <p:txBody>
          <a:bodyPr/>
          <a:p>
            <a:r>
              <a:rPr lang="en-US"/>
              <a:t>SWOT ANALYSIS</a:t>
            </a:r>
            <a:endParaRPr lang="en-US"/>
          </a:p>
        </p:txBody>
      </p:sp>
      <p:sp>
        <p:nvSpPr>
          <p:cNvPr id="3" name="Content Placeholder 2"/>
          <p:cNvSpPr>
            <a:spLocks noGrp="1"/>
          </p:cNvSpPr>
          <p:nvPr>
            <p:ph idx="1"/>
          </p:nvPr>
        </p:nvSpPr>
        <p:spPr>
          <a:xfrm>
            <a:off x="759460" y="1021715"/>
            <a:ext cx="8251190" cy="5074285"/>
          </a:xfrm>
        </p:spPr>
        <p:txBody>
          <a:bodyPr/>
          <a:p>
            <a:r>
              <a:rPr lang="en-US" sz="2800"/>
              <a:t>Strengthness </a:t>
            </a:r>
            <a:endParaRPr lang="en-US"/>
          </a:p>
          <a:p>
            <a:pPr lvl="1" algn="l"/>
            <a:r>
              <a:rPr lang="en-US" altLang="en-US" sz="2400"/>
              <a:t>Combines deep learning, IoT, and GCN-based models for an advanced pedestrian safety solution.</a:t>
            </a:r>
            <a:endParaRPr lang="en-US" altLang="en-US" sz="2400"/>
          </a:p>
          <a:p>
            <a:pPr lvl="1" algn="l"/>
            <a:r>
              <a:rPr lang="en-US" altLang="en-US" sz="2400"/>
              <a:t> Provides timely alerts to prevent accidents and improve traffic safety.</a:t>
            </a:r>
            <a:endParaRPr lang="en-US" altLang="en-US" sz="2400"/>
          </a:p>
          <a:p>
            <a:pPr lvl="1" algn="l"/>
            <a:r>
              <a:rPr lang="en-US" altLang="en-US" sz="2400"/>
              <a:t>Utilizes robust models like YOLO v4, GCN, and LSTM for efficient detection and prediction with high precision.</a:t>
            </a:r>
            <a:endParaRPr lang="en-US" altLang="en-US" sz="2400"/>
          </a:p>
          <a:p>
            <a:pPr lvl="1" algn="l"/>
            <a:r>
              <a:rPr lang="en-US" altLang="en-US" sz="2400"/>
              <a:t>The system can be implemented in various environments, from urban areas to highways.</a:t>
            </a:r>
            <a:endParaRPr lang="en-US" altLang="en-US" sz="2400"/>
          </a:p>
          <a:p>
            <a:pPr lvl="1" algn="l"/>
            <a:r>
              <a:rPr lang="en-US" altLang="en-US" sz="2400"/>
              <a:t>Reduces the need for expensive on-vehicle sensors through a centralized IoT-based monitoring approach</a:t>
            </a:r>
            <a:r>
              <a:rPr lang="en-US" altLang="en-US" sz="3200"/>
              <a:t>.</a:t>
            </a:r>
            <a:endParaRPr lang="en-US" altLang="en-US" sz="3200"/>
          </a:p>
        </p:txBody>
      </p:sp>
      <p:sp>
        <p:nvSpPr>
          <p:cNvPr id="4" name="Footer Placeholder 3"/>
          <p:cNvSpPr>
            <a:spLocks noGrp="1"/>
          </p:cNvSpPr>
          <p:nvPr>
            <p:ph type="ftr" sz="quarter" idx="10"/>
          </p:nvPr>
        </p:nvSpPr>
        <p:spPr/>
        <p:txBody>
          <a:bodyPr/>
          <a:p>
            <a:pPr>
              <a:defRPr/>
            </a:pPr>
            <a:r>
              <a:rPr lang="en-US"/>
              <a:t>Department of AI&amp;DS</a:t>
            </a:r>
            <a:endParaRPr lang="en-US"/>
          </a:p>
        </p:txBody>
      </p:sp>
    </p:spTree>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04800"/>
            <a:ext cx="7606665" cy="549910"/>
          </a:xfrm>
        </p:spPr>
        <p:txBody>
          <a:bodyPr/>
          <a:p>
            <a:endParaRPr lang="en-US"/>
          </a:p>
        </p:txBody>
      </p:sp>
      <p:sp>
        <p:nvSpPr>
          <p:cNvPr id="3" name="Content Placeholder 2"/>
          <p:cNvSpPr>
            <a:spLocks noGrp="1"/>
          </p:cNvSpPr>
          <p:nvPr>
            <p:ph idx="1"/>
          </p:nvPr>
        </p:nvSpPr>
        <p:spPr>
          <a:xfrm>
            <a:off x="685800" y="427990"/>
            <a:ext cx="8324850" cy="5668010"/>
          </a:xfrm>
        </p:spPr>
        <p:txBody>
          <a:bodyPr/>
          <a:p>
            <a:r>
              <a:rPr lang="en-US"/>
              <a:t>Weakness </a:t>
            </a:r>
            <a:endParaRPr lang="en-US"/>
          </a:p>
          <a:p>
            <a:pPr lvl="1"/>
            <a:r>
              <a:rPr lang="en-US" altLang="en-US" sz="3200"/>
              <a:t>Relies heavily on continuous internet connectivity for real-time operation.</a:t>
            </a:r>
            <a:endParaRPr lang="en-US" altLang="en-US" sz="3200"/>
          </a:p>
          <a:p>
            <a:pPr lvl="1"/>
            <a:r>
              <a:rPr lang="en-US" altLang="en-US" sz="3200"/>
              <a:t> Requires coordination between multiple technologies and stakeholders for deployment.</a:t>
            </a:r>
            <a:endParaRPr lang="en-US" altLang="en-US" sz="3200"/>
          </a:p>
          <a:p>
            <a:pPr lvl="1"/>
            <a:r>
              <a:rPr lang="en-US" altLang="en-US" sz="3200"/>
              <a:t>Performance may vary depending on the quality and availability of hardware components like GPUs and IoT devices.</a:t>
            </a:r>
            <a:endParaRPr lang="en-US" altLang="en-US" sz="3200"/>
          </a:p>
          <a:p>
            <a:pPr lvl="1"/>
            <a:r>
              <a:rPr lang="en-US" altLang="en-US" sz="3200"/>
              <a:t>Handling pedestrian data may raise concerns over privacy and security.</a:t>
            </a:r>
            <a:endParaRPr lang="en-US" altLang="en-US" sz="3200"/>
          </a:p>
        </p:txBody>
      </p:sp>
      <p:sp>
        <p:nvSpPr>
          <p:cNvPr id="4" name="Footer Placeholder 3"/>
          <p:cNvSpPr>
            <a:spLocks noGrp="1"/>
          </p:cNvSpPr>
          <p:nvPr>
            <p:ph type="ftr" sz="quarter" idx="10"/>
          </p:nvPr>
        </p:nvSpPr>
        <p:spPr/>
        <p:txBody>
          <a:bodyPr/>
          <a:p>
            <a:pPr>
              <a:defRPr/>
            </a:pPr>
            <a:r>
              <a:rPr lang="en-US"/>
              <a:t>Department of AI&amp;DS</a:t>
            </a:r>
            <a:endParaRPr lang="en-US"/>
          </a:p>
        </p:txBody>
      </p:sp>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noChangeArrowheads="1"/>
          </p:cNvSpPr>
          <p:nvPr>
            <p:ph type="title"/>
          </p:nvPr>
        </p:nvSpPr>
        <p:spPr>
          <a:xfrm>
            <a:off x="838200" y="33528"/>
            <a:ext cx="7772400" cy="1143000"/>
          </a:xfrm>
        </p:spPr>
        <p:txBody>
          <a:bodyPr/>
          <a:lstStyle/>
          <a:p>
            <a:r>
              <a:rPr lang="en-US" altLang="en-US" sz="3600" b="1" dirty="0">
                <a:latin typeface="Arial" panose="020B0604020202020204" pitchFamily="34" charset="0"/>
              </a:rPr>
              <a:t>Objective</a:t>
            </a:r>
            <a:endParaRPr lang="en-US" altLang="en-US" sz="3600" b="1" dirty="0">
              <a:latin typeface="Arial" panose="020B0604020202020204" pitchFamily="34" charset="0"/>
            </a:endParaRPr>
          </a:p>
        </p:txBody>
      </p:sp>
      <p:sp>
        <p:nvSpPr>
          <p:cNvPr id="3" name="Content Placeholder 2"/>
          <p:cNvSpPr>
            <a:spLocks noGrp="1"/>
          </p:cNvSpPr>
          <p:nvPr>
            <p:ph idx="1"/>
          </p:nvPr>
        </p:nvSpPr>
        <p:spPr>
          <a:xfrm>
            <a:off x="609600" y="1176528"/>
            <a:ext cx="8461248" cy="4386072"/>
          </a:xfrm>
        </p:spPr>
        <p:txBody>
          <a:bodyPr/>
          <a:lstStyle/>
          <a:p>
            <a:pPr algn="just">
              <a:lnSpc>
                <a:spcPct val="150000"/>
              </a:lnSpc>
            </a:pPr>
            <a:r>
              <a:rPr lang="en-US" sz="2800" dirty="0">
                <a:solidFill>
                  <a:srgbClr val="000000"/>
                </a:solidFill>
                <a:latin typeface="Arial" panose="020B0604020202020204" pitchFamily="34" charset="0"/>
                <a:ea typeface="Alatsi" panose="020B0604020202020204"/>
                <a:cs typeface="Arial" panose="020B0604020202020204" pitchFamily="34" charset="0"/>
                <a:sym typeface="Alatsi" panose="020B0604020202020204"/>
              </a:rPr>
              <a:t>To evaluate the individual contributions of pedestrian-only and environment-only components in predicting crossing intentions.</a:t>
            </a:r>
            <a:endParaRPr lang="en-US" sz="2800" dirty="0">
              <a:solidFill>
                <a:srgbClr val="000000"/>
              </a:solidFill>
              <a:latin typeface="Arial" panose="020B0604020202020204" pitchFamily="34" charset="0"/>
              <a:ea typeface="Alatsi" panose="020B0604020202020204"/>
              <a:cs typeface="Arial" panose="020B0604020202020204" pitchFamily="34" charset="0"/>
              <a:sym typeface="Alatsi" panose="020B0604020202020204"/>
            </a:endParaRPr>
          </a:p>
          <a:p>
            <a:pPr algn="just">
              <a:defRPr/>
            </a:pPr>
            <a:r>
              <a:rPr lang="en-US" sz="2800" dirty="0">
                <a:latin typeface="Arial" panose="020B0604020202020204" pitchFamily="34" charset="0"/>
                <a:cs typeface="Arial" panose="020B0604020202020204" pitchFamily="34" charset="0"/>
              </a:rPr>
              <a:t>To predict future pedestrian trajectories and account for sudden changes in speed or direction</a:t>
            </a:r>
            <a:endParaRPr lang="en-US" sz="2800" dirty="0">
              <a:latin typeface="Arial" panose="020B0604020202020204" pitchFamily="34" charset="0"/>
              <a:cs typeface="Arial" panose="020B0604020202020204" pitchFamily="34" charset="0"/>
            </a:endParaRPr>
          </a:p>
          <a:p>
            <a:pPr algn="just">
              <a:defRPr/>
            </a:pPr>
            <a:r>
              <a:rPr lang="en-US" sz="2800" dirty="0">
                <a:latin typeface="Arial" panose="020B0604020202020204" pitchFamily="34" charset="0"/>
                <a:cs typeface="Arial" panose="020B0604020202020204" pitchFamily="34" charset="0"/>
              </a:rPr>
              <a:t>To analyze the robustness of the proposed framework across different traffic scenes, including unsignalized sections.</a:t>
            </a:r>
            <a:endParaRPr lang="en-US" sz="2800" dirty="0">
              <a:latin typeface="Arial" panose="020B0604020202020204" pitchFamily="34" charset="0"/>
              <a:cs typeface="Arial" panose="020B0604020202020204" pitchFamily="34" charset="0"/>
            </a:endParaRPr>
          </a:p>
        </p:txBody>
      </p:sp>
      <p:sp>
        <p:nvSpPr>
          <p:cNvPr id="3482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Tree>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90600" y="152400"/>
            <a:ext cx="7772400" cy="573405"/>
          </a:xfrm>
        </p:spPr>
        <p:txBody>
          <a:bodyPr/>
          <a:p>
            <a:endParaRPr lang="en-US"/>
          </a:p>
        </p:txBody>
      </p:sp>
      <p:sp>
        <p:nvSpPr>
          <p:cNvPr id="3" name="Content Placeholder 2"/>
          <p:cNvSpPr>
            <a:spLocks noGrp="1"/>
          </p:cNvSpPr>
          <p:nvPr>
            <p:ph idx="1"/>
          </p:nvPr>
        </p:nvSpPr>
        <p:spPr>
          <a:xfrm>
            <a:off x="685800" y="887095"/>
            <a:ext cx="8324850" cy="5208905"/>
          </a:xfrm>
        </p:spPr>
        <p:txBody>
          <a:bodyPr/>
          <a:p>
            <a:r>
              <a:rPr lang="en-US"/>
              <a:t>Oppurtunities</a:t>
            </a:r>
            <a:endParaRPr lang="en-US"/>
          </a:p>
          <a:p>
            <a:pPr lvl="1"/>
            <a:r>
              <a:rPr lang="en-US" altLang="en-US"/>
              <a:t>Aligns with global smart city initiatives, making it an attractive proposition for governments and urban planners.</a:t>
            </a:r>
            <a:endParaRPr lang="en-US" altLang="en-US"/>
          </a:p>
          <a:p>
            <a:pPr lvl="1"/>
            <a:r>
              <a:rPr lang="en-US" altLang="en-US"/>
              <a:t>Opens doors for partnerships with automobile manufacturers for ADAS and autonomous vehicle development.</a:t>
            </a:r>
            <a:endParaRPr lang="en-US" altLang="en-US"/>
          </a:p>
          <a:p>
            <a:pPr lvl="1"/>
            <a:r>
              <a:rPr lang="en-US" altLang="en-US"/>
              <a:t>Can be adapted for use in diverse regions with high pedestrian traffic and road accident rates.</a:t>
            </a:r>
            <a:endParaRPr lang="en-US" altLang="en-US"/>
          </a:p>
          <a:p>
            <a:pPr lvl="1"/>
            <a:r>
              <a:rPr lang="en-US" altLang="en-US"/>
              <a:t>Provides valuable traffic and behavior data for urban planning and policymaking.</a:t>
            </a:r>
            <a:endParaRPr lang="en-US" altLang="en-US"/>
          </a:p>
        </p:txBody>
      </p:sp>
      <p:sp>
        <p:nvSpPr>
          <p:cNvPr id="4" name="Footer Placeholder 3"/>
          <p:cNvSpPr>
            <a:spLocks noGrp="1"/>
          </p:cNvSpPr>
          <p:nvPr>
            <p:ph type="ftr" sz="quarter" idx="10"/>
          </p:nvPr>
        </p:nvSpPr>
        <p:spPr/>
        <p:txBody>
          <a:bodyPr/>
          <a:p>
            <a:pPr>
              <a:defRPr/>
            </a:pPr>
            <a:r>
              <a:rPr lang="en-US"/>
              <a:t>Department of AI&amp;DS</a:t>
            </a:r>
            <a:endParaRPr lang="en-US"/>
          </a:p>
        </p:txBody>
      </p:sp>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2000" y="228600"/>
            <a:ext cx="7772400" cy="610235"/>
          </a:xfrm>
        </p:spPr>
        <p:txBody>
          <a:bodyPr/>
          <a:p>
            <a:endParaRPr lang="en-US"/>
          </a:p>
        </p:txBody>
      </p:sp>
      <p:sp>
        <p:nvSpPr>
          <p:cNvPr id="3" name="Content Placeholder 2"/>
          <p:cNvSpPr>
            <a:spLocks noGrp="1"/>
          </p:cNvSpPr>
          <p:nvPr>
            <p:ph idx="1"/>
          </p:nvPr>
        </p:nvSpPr>
        <p:spPr>
          <a:xfrm>
            <a:off x="685800" y="1134745"/>
            <a:ext cx="8220075" cy="4961255"/>
          </a:xfrm>
        </p:spPr>
        <p:txBody>
          <a:bodyPr/>
          <a:p>
            <a:r>
              <a:rPr lang="en-US"/>
              <a:t>Threats</a:t>
            </a:r>
            <a:endParaRPr lang="en-US"/>
          </a:p>
          <a:p>
            <a:pPr lvl="1"/>
            <a:r>
              <a:rPr lang="en-US" altLang="en-US"/>
              <a:t>Compliance with local traffic laws and privacy regulations may delay implementation.</a:t>
            </a:r>
            <a:endParaRPr lang="en-US" altLang="en-US"/>
          </a:p>
          <a:p>
            <a:pPr lvl="1"/>
            <a:r>
              <a:rPr lang="en-US" altLang="en-US"/>
              <a:t>Increasing competition from existing ADAS and IoT-based safety solutions.</a:t>
            </a:r>
            <a:endParaRPr lang="en-US" altLang="en-US"/>
          </a:p>
          <a:p>
            <a:pPr lvl="1"/>
            <a:r>
              <a:rPr lang="en-US" altLang="en-US"/>
              <a:t> Initial setup and ongoing maintenance might pose financial challenges for widespread adoption.</a:t>
            </a:r>
            <a:endParaRPr lang="en-US" altLang="en-US"/>
          </a:p>
          <a:p>
            <a:pPr lvl="1"/>
            <a:r>
              <a:rPr lang="en-US" altLang="en-US"/>
              <a:t>Adverse weather conditions (e.g., rain, fog) could affect the accuracy of detection systems.</a:t>
            </a:r>
            <a:endParaRPr lang="en-US" altLang="en-US"/>
          </a:p>
        </p:txBody>
      </p:sp>
      <p:sp>
        <p:nvSpPr>
          <p:cNvPr id="4" name="Footer Placeholder 3"/>
          <p:cNvSpPr>
            <a:spLocks noGrp="1"/>
          </p:cNvSpPr>
          <p:nvPr>
            <p:ph type="ftr" sz="quarter" idx="10"/>
          </p:nvPr>
        </p:nvSpPr>
        <p:spPr/>
        <p:txBody>
          <a:bodyPr/>
          <a:p>
            <a:pPr>
              <a:defRPr/>
            </a:pPr>
            <a:r>
              <a:rPr lang="en-US"/>
              <a:t>Department of AI&amp;DS</a:t>
            </a:r>
            <a:endParaRPr lang="en-US"/>
          </a:p>
        </p:txBody>
      </p:sp>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Content Placeholder 2"/>
          <p:cNvSpPr>
            <a:spLocks noGrp="1" noChangeArrowheads="1"/>
          </p:cNvSpPr>
          <p:nvPr>
            <p:ph idx="1"/>
          </p:nvPr>
        </p:nvSpPr>
        <p:spPr>
          <a:xfrm>
            <a:off x="990600" y="1143000"/>
            <a:ext cx="7772400" cy="4114800"/>
          </a:xfrm>
        </p:spPr>
        <p:txBody>
          <a:bodyPr/>
          <a:lstStyle/>
          <a:p>
            <a:pPr>
              <a:buFontTx/>
              <a:buNone/>
            </a:pPr>
            <a:endParaRPr lang="en-US" altLang="en-US" dirty="0">
              <a:latin typeface="Arial" panose="020B0604020202020204" pitchFamily="34" charset="0"/>
            </a:endParaRPr>
          </a:p>
          <a:p>
            <a:pPr>
              <a:buFontTx/>
              <a:buNone/>
            </a:pPr>
            <a:endParaRPr lang="en-US" altLang="en-US" dirty="0">
              <a:latin typeface="Arial" panose="020B0604020202020204" pitchFamily="34" charset="0"/>
            </a:endParaRPr>
          </a:p>
          <a:p>
            <a:pPr>
              <a:buFontTx/>
              <a:buNone/>
            </a:pPr>
            <a:r>
              <a:rPr lang="en-US" altLang="en-US" dirty="0">
                <a:latin typeface="Arial" panose="020B0604020202020204" pitchFamily="34" charset="0"/>
              </a:rPr>
              <a:t>		    </a:t>
            </a:r>
            <a:r>
              <a:rPr lang="en-US" altLang="en-US" sz="8000" dirty="0">
                <a:latin typeface="Arial" panose="020B0604020202020204" pitchFamily="34" charset="0"/>
              </a:rPr>
              <a:t>Thank You</a:t>
            </a:r>
            <a:endParaRPr lang="en-US" altLang="en-US" sz="8000" dirty="0">
              <a:latin typeface="Arial" panose="020B0604020202020204" pitchFamily="34" charset="0"/>
            </a:endParaRPr>
          </a:p>
        </p:txBody>
      </p:sp>
      <p:sp>
        <p:nvSpPr>
          <p:cNvPr id="8704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noChangeArrowheads="1"/>
          </p:cNvSpPr>
          <p:nvPr>
            <p:ph type="title"/>
          </p:nvPr>
        </p:nvSpPr>
        <p:spPr>
          <a:xfrm>
            <a:off x="950976" y="173736"/>
            <a:ext cx="7772400" cy="1143000"/>
          </a:xfrm>
        </p:spPr>
        <p:txBody>
          <a:bodyPr/>
          <a:lstStyle/>
          <a:p>
            <a:r>
              <a:rPr lang="en-US" altLang="en-US" sz="3600" b="1" dirty="0">
                <a:latin typeface="Arial" panose="020B0604020202020204" pitchFamily="34" charset="0"/>
              </a:rPr>
              <a:t>Specification</a:t>
            </a:r>
            <a:endParaRPr lang="en-US" altLang="en-US" sz="3600" b="1" dirty="0">
              <a:latin typeface="Arial" panose="020B0604020202020204" pitchFamily="34" charset="0"/>
            </a:endParaRPr>
          </a:p>
        </p:txBody>
      </p:sp>
      <p:sp>
        <p:nvSpPr>
          <p:cNvPr id="37891" name="Content Placeholder 2"/>
          <p:cNvSpPr>
            <a:spLocks noGrp="1" noChangeArrowheads="1"/>
          </p:cNvSpPr>
          <p:nvPr>
            <p:ph idx="1"/>
          </p:nvPr>
        </p:nvSpPr>
        <p:spPr>
          <a:xfrm>
            <a:off x="923544" y="1143000"/>
            <a:ext cx="7772400" cy="4114800"/>
          </a:xfrm>
        </p:spPr>
        <p:txBody>
          <a:bodyPr/>
          <a:lstStyle/>
          <a:p>
            <a:pPr>
              <a:lnSpc>
                <a:spcPct val="150000"/>
              </a:lnSpc>
            </a:pPr>
            <a:r>
              <a:rPr lang="en-US" altLang="en-US" sz="2800" dirty="0">
                <a:latin typeface="Arial" panose="020B0604020202020204" pitchFamily="34" charset="0"/>
              </a:rPr>
              <a:t>Hardware Requirements:</a:t>
            </a:r>
            <a:endParaRPr lang="en-US" altLang="en-US" sz="2800" dirty="0">
              <a:latin typeface="Arial" panose="020B0604020202020204" pitchFamily="34" charset="0"/>
            </a:endParaRPr>
          </a:p>
          <a:p>
            <a:pPr lvl="1">
              <a:lnSpc>
                <a:spcPct val="150000"/>
              </a:lnSpc>
              <a:defRPr/>
            </a:pPr>
            <a:r>
              <a:rPr lang="pt-BR" altLang="en-US" dirty="0">
                <a:latin typeface="Arial" panose="020B0604020202020204" pitchFamily="34" charset="0"/>
              </a:rPr>
              <a:t>Intel (R) Core i9-10900X CPU</a:t>
            </a:r>
            <a:endParaRPr lang="en-US" altLang="en-US" dirty="0">
              <a:latin typeface="Arial" panose="020B0604020202020204" pitchFamily="34" charset="0"/>
            </a:endParaRPr>
          </a:p>
          <a:p>
            <a:pPr lvl="1">
              <a:lnSpc>
                <a:spcPct val="150000"/>
              </a:lnSpc>
              <a:defRPr/>
            </a:pPr>
            <a:r>
              <a:rPr lang="en-US" altLang="en-US" dirty="0">
                <a:latin typeface="Arial" panose="020B0604020202020204" pitchFamily="34" charset="0"/>
              </a:rPr>
              <a:t>NVIDIA RTX 3090 GPU</a:t>
            </a:r>
            <a:endParaRPr lang="en-US" altLang="en-US" dirty="0">
              <a:latin typeface="Arial" panose="020B0604020202020204" pitchFamily="34" charset="0"/>
            </a:endParaRPr>
          </a:p>
          <a:p>
            <a:pPr>
              <a:lnSpc>
                <a:spcPct val="150000"/>
              </a:lnSpc>
              <a:defRPr/>
            </a:pPr>
            <a:r>
              <a:rPr lang="en-US" altLang="en-US" sz="2800" dirty="0">
                <a:latin typeface="Arial" panose="020B0604020202020204" pitchFamily="34" charset="0"/>
              </a:rPr>
              <a:t>Software Requirements:</a:t>
            </a:r>
            <a:endParaRPr lang="en-US" altLang="en-US" sz="2800" dirty="0">
              <a:latin typeface="Arial" panose="020B0604020202020204" pitchFamily="34" charset="0"/>
            </a:endParaRPr>
          </a:p>
          <a:p>
            <a:pPr lvl="1">
              <a:lnSpc>
                <a:spcPct val="150000"/>
              </a:lnSpc>
              <a:defRPr/>
            </a:pPr>
            <a:r>
              <a:rPr lang="en-US" altLang="en-US" dirty="0">
                <a:latin typeface="Arial" panose="020B0604020202020204" pitchFamily="34" charset="0"/>
              </a:rPr>
              <a:t>Google </a:t>
            </a:r>
            <a:r>
              <a:rPr lang="en-US" altLang="en-US" dirty="0" err="1">
                <a:latin typeface="Arial" panose="020B0604020202020204" pitchFamily="34" charset="0"/>
              </a:rPr>
              <a:t>Colab</a:t>
            </a:r>
            <a:r>
              <a:rPr lang="en-US" altLang="en-US" dirty="0">
                <a:latin typeface="Arial" panose="020B0604020202020204" pitchFamily="34" charset="0"/>
              </a:rPr>
              <a:t> (or) </a:t>
            </a:r>
            <a:r>
              <a:rPr lang="en-US" altLang="en-US" dirty="0" err="1">
                <a:latin typeface="Arial" panose="020B0604020202020204" pitchFamily="34" charset="0"/>
              </a:rPr>
              <a:t>Jupyter</a:t>
            </a:r>
            <a:r>
              <a:rPr lang="en-US" altLang="en-US" dirty="0">
                <a:latin typeface="Arial" panose="020B0604020202020204" pitchFamily="34" charset="0"/>
              </a:rPr>
              <a:t> Notebook</a:t>
            </a:r>
            <a:endParaRPr lang="en-US" altLang="en-US" dirty="0">
              <a:latin typeface="Arial" panose="020B0604020202020204" pitchFamily="34" charset="0"/>
            </a:endParaRPr>
          </a:p>
          <a:p>
            <a:pPr lvl="1">
              <a:lnSpc>
                <a:spcPct val="150000"/>
              </a:lnSpc>
              <a:defRPr/>
            </a:pPr>
            <a:r>
              <a:rPr lang="en-IN" dirty="0" err="1">
                <a:latin typeface="Arial" panose="020B0604020202020204" pitchFamily="34" charset="0"/>
              </a:rPr>
              <a:t>Pytorch</a:t>
            </a:r>
            <a:r>
              <a:rPr lang="en-IN" dirty="0">
                <a:latin typeface="Arial" panose="020B0604020202020204" pitchFamily="34" charset="0"/>
              </a:rPr>
              <a:t> 1.8.0</a:t>
            </a:r>
            <a:endParaRPr lang="en-IN" dirty="0">
              <a:latin typeface="Arial" panose="020B0604020202020204" pitchFamily="34" charset="0"/>
            </a:endParaRPr>
          </a:p>
          <a:p>
            <a:pPr lvl="1">
              <a:lnSpc>
                <a:spcPct val="150000"/>
              </a:lnSpc>
              <a:defRPr/>
            </a:pPr>
            <a:r>
              <a:rPr lang="en-IN" dirty="0">
                <a:latin typeface="Arial" panose="020B0604020202020204" pitchFamily="34" charset="0"/>
              </a:rPr>
              <a:t>Python 3.8.2</a:t>
            </a:r>
            <a:endParaRPr lang="en-US" altLang="en-US" dirty="0">
              <a:latin typeface="Arial" panose="020B0604020202020204" pitchFamily="34" charset="0"/>
            </a:endParaRPr>
          </a:p>
          <a:p>
            <a:pPr marL="457200" lvl="1" indent="0">
              <a:buNone/>
              <a:defRPr/>
            </a:pPr>
            <a:endParaRPr lang="en-US" altLang="en-US" dirty="0">
              <a:latin typeface="Arial" panose="020B0604020202020204" pitchFamily="34" charset="0"/>
            </a:endParaRPr>
          </a:p>
          <a:p>
            <a:pPr marL="457200" lvl="1" indent="0">
              <a:buNone/>
            </a:pPr>
            <a:endParaRPr lang="en-US" altLang="en-US" dirty="0">
              <a:latin typeface="Arial" panose="020B0604020202020204" pitchFamily="34" charset="0"/>
            </a:endParaRPr>
          </a:p>
        </p:txBody>
      </p:sp>
      <p:sp>
        <p:nvSpPr>
          <p:cNvPr id="3789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solidFill>
                  <a:srgbClr val="0000FF"/>
                </a:solidFill>
              </a:rPr>
              <a:t>Department of AI&amp;DS</a:t>
            </a:r>
            <a:endParaRPr lang="en-US" altLang="en-US" sz="1400">
              <a:solidFill>
                <a:srgbClr val="0000FF"/>
              </a:solidFill>
            </a:endParaRPr>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a:xfrm>
            <a:off x="685800" y="83152"/>
            <a:ext cx="7772400" cy="685800"/>
          </a:xfrm>
        </p:spPr>
        <p:txBody>
          <a:bodyPr/>
          <a:lstStyle/>
          <a:p>
            <a:r>
              <a:rPr lang="en-IN" altLang="en-US" sz="3600" dirty="0">
                <a:latin typeface="Arial" panose="020B0604020202020204" pitchFamily="34" charset="0"/>
              </a:rPr>
              <a:t>Literature Survey</a:t>
            </a:r>
            <a:endParaRPr lang="en-IN" altLang="en-US" sz="3600" dirty="0">
              <a:latin typeface="Arial" panose="020B0604020202020204" pitchFamily="34" charset="0"/>
            </a:endParaRPr>
          </a:p>
        </p:txBody>
      </p:sp>
      <p:sp>
        <p:nvSpPr>
          <p:cNvPr id="39940" name="Footer Placeholder 3"/>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400" b="1">
                <a:solidFill>
                  <a:schemeClr val="tx1"/>
                </a:solidFill>
                <a:latin typeface="Verdana" panose="020B0604030504040204" pitchFamily="34" charset="0"/>
              </a:defRPr>
            </a:lvl1pPr>
            <a:lvl2pPr marL="742950" indent="-285750">
              <a:spcBef>
                <a:spcPct val="20000"/>
              </a:spcBef>
              <a:buChar char="•"/>
              <a:defRPr sz="1400" b="1">
                <a:solidFill>
                  <a:schemeClr val="tx1"/>
                </a:solidFill>
                <a:latin typeface="Verdana" panose="020B0604030504040204" pitchFamily="34" charset="0"/>
              </a:defRPr>
            </a:lvl2pPr>
            <a:lvl3pPr marL="1143000" indent="-228600">
              <a:spcBef>
                <a:spcPct val="20000"/>
              </a:spcBef>
              <a:buChar char="•"/>
              <a:defRPr sz="1400" b="1">
                <a:solidFill>
                  <a:schemeClr val="tx1"/>
                </a:solidFill>
                <a:latin typeface="Verdana" panose="020B0604030504040204" pitchFamily="34" charset="0"/>
              </a:defRPr>
            </a:lvl3pPr>
            <a:lvl4pPr marL="1600200" indent="-228600">
              <a:spcBef>
                <a:spcPct val="20000"/>
              </a:spcBef>
              <a:buChar char="•"/>
              <a:defRPr sz="1400" b="1">
                <a:solidFill>
                  <a:schemeClr val="tx1"/>
                </a:solidFill>
                <a:latin typeface="Verdana" panose="020B0604030504040204" pitchFamily="34" charset="0"/>
              </a:defRPr>
            </a:lvl4pPr>
            <a:lvl5pPr marL="2057400" indent="-228600">
              <a:spcBef>
                <a:spcPct val="20000"/>
              </a:spcBef>
              <a:buChar char="•"/>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a:spcBef>
                <a:spcPct val="0"/>
              </a:spcBef>
              <a:buFontTx/>
              <a:buNone/>
            </a:pPr>
            <a:r>
              <a:rPr lang="en-US" altLang="en-US" b="0">
                <a:solidFill>
                  <a:srgbClr val="0000FF"/>
                </a:solidFill>
                <a:latin typeface="Arial" panose="020B0604020202020204" pitchFamily="34" charset="0"/>
              </a:rPr>
              <a:t>Department of AI&amp;DS</a:t>
            </a:r>
            <a:endParaRPr lang="en-US" altLang="en-US" b="0">
              <a:solidFill>
                <a:srgbClr val="0000FF"/>
              </a:solidFill>
              <a:latin typeface="Arial" panose="020B0604020202020204" pitchFamily="34" charset="0"/>
            </a:endParaRPr>
          </a:p>
        </p:txBody>
      </p:sp>
      <p:sp>
        <p:nvSpPr>
          <p:cNvPr id="8" name="TextBox 7"/>
          <p:cNvSpPr txBox="1"/>
          <p:nvPr/>
        </p:nvSpPr>
        <p:spPr>
          <a:xfrm>
            <a:off x="762000" y="838201"/>
            <a:ext cx="8229600" cy="5396349"/>
          </a:xfrm>
          <a:prstGeom prst="rect">
            <a:avLst/>
          </a:prstGeom>
          <a:noFill/>
        </p:spPr>
        <p:txBody>
          <a:bodyPr wrap="square">
            <a:spAutoFit/>
          </a:bodyPr>
          <a:lstStyle/>
          <a:p>
            <a:pPr algn="just"/>
            <a:r>
              <a:rPr lang="en-US" sz="1800" dirty="0">
                <a:solidFill>
                  <a:srgbClr val="000099"/>
                </a:solidFill>
                <a:latin typeface="Arial" panose="020B0604020202020204" pitchFamily="34" charset="0"/>
                <a:cs typeface="Arial" panose="020B0604020202020204" pitchFamily="34" charset="0"/>
              </a:rPr>
              <a:t>Title: </a:t>
            </a:r>
            <a:r>
              <a:rPr lang="en-US" sz="1800" dirty="0">
                <a:latin typeface="Arial" panose="020B0604020202020204" pitchFamily="34" charset="0"/>
                <a:cs typeface="Arial" panose="020B0604020202020204" pitchFamily="34" charset="0"/>
              </a:rPr>
              <a:t>Action recognition framework in traffic scene for autonomous driving system</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Authors: </a:t>
            </a:r>
            <a:r>
              <a:rPr lang="de-DE" sz="1800" dirty="0">
                <a:latin typeface="Arial" panose="020B0604020202020204" pitchFamily="34" charset="0"/>
                <a:cs typeface="Arial" panose="020B0604020202020204" pitchFamily="34" charset="0"/>
              </a:rPr>
              <a:t>F. Xu, F. Xu, J. Xie, C.-M. Pun, H. Lu, and H. Gao</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Published in: </a:t>
            </a:r>
            <a:r>
              <a:rPr lang="en-US" sz="1800" dirty="0">
                <a:latin typeface="Arial" panose="020B0604020202020204" pitchFamily="34" charset="0"/>
                <a:cs typeface="Arial" panose="020B0604020202020204" pitchFamily="34" charset="0"/>
              </a:rPr>
              <a:t>IEEE Transactions on Intelligent Transportation Systems</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Publication Date: </a:t>
            </a:r>
            <a:r>
              <a:rPr lang="en-US" sz="1800" dirty="0">
                <a:latin typeface="Arial" panose="020B0604020202020204" pitchFamily="34" charset="0"/>
                <a:cs typeface="Arial" panose="020B0604020202020204" pitchFamily="34" charset="0"/>
              </a:rPr>
              <a:t>November 2022</a:t>
            </a:r>
            <a:endParaRPr lang="en-IN" sz="1800" dirty="0">
              <a:latin typeface="Arial" panose="020B0604020202020204" pitchFamily="34" charset="0"/>
              <a:cs typeface="Arial" panose="020B0604020202020204" pitchFamily="34" charset="0"/>
            </a:endParaRPr>
          </a:p>
          <a:p>
            <a:pPr algn="just"/>
            <a:r>
              <a:rPr lang="en-IN" sz="1800" dirty="0">
                <a:latin typeface="Arial" panose="020B0604020202020204" pitchFamily="34" charset="0"/>
                <a:cs typeface="Arial" panose="020B0604020202020204" pitchFamily="34" charset="0"/>
              </a:rPr>
              <a:t>Merits</a:t>
            </a:r>
            <a:endParaRPr lang="en-IN" sz="18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Dynamic adaptive graph convolutional network, which can realize the action recognition of objects based on 3D human pose. </a:t>
            </a:r>
            <a:endParaRPr lang="en-US" sz="1600" b="0" dirty="0">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By estimating 3D pose of the pedestrian , it overcomes the traditional 2D methods.</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lang="en-US" sz="1600" b="0" dirty="0">
                <a:latin typeface="Arial" panose="020B0604020202020204" pitchFamily="34" charset="0"/>
                <a:cs typeface="Arial" panose="020B0604020202020204" pitchFamily="34" charset="0"/>
              </a:rPr>
              <a:t>The framework effectively recognizes actions for multiple traffic participants, including traffic police gestures and pedestrian movements.</a:t>
            </a:r>
            <a:endParaRPr lang="en-IN" sz="1600" b="0" dirty="0">
              <a:latin typeface="Arial" panose="020B0604020202020204" pitchFamily="34" charset="0"/>
              <a:cs typeface="Arial" panose="020B0604020202020204" pitchFamily="34" charset="0"/>
            </a:endParaRPr>
          </a:p>
          <a:p>
            <a:pPr algn="just"/>
            <a:r>
              <a:rPr lang="en-IN" sz="1800" dirty="0">
                <a:latin typeface="Arial" panose="020B0604020202020204" pitchFamily="34" charset="0"/>
                <a:cs typeface="Arial" panose="020B0604020202020204" pitchFamily="34" charset="0"/>
              </a:rPr>
              <a:t>Demerits</a:t>
            </a:r>
            <a:endParaRPr lang="en-IN" sz="18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The framework relies on a multi-camera system and requires substantial computational resources, which might limit scalability.</a:t>
            </a:r>
            <a:endParaRPr lang="en-US" sz="16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The 3D-HPT dataset only includes a predefined set of actions, potentially overlooking less common but critical behaviors in traffic scenarios. So, it leads to overfitting</a:t>
            </a:r>
            <a:endParaRPr lang="en-IN" sz="1600" b="0"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Footer Placeholder 3"/>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400" b="1">
                <a:solidFill>
                  <a:schemeClr val="tx1"/>
                </a:solidFill>
                <a:latin typeface="Verdana" panose="020B0604030504040204" pitchFamily="34" charset="0"/>
              </a:defRPr>
            </a:lvl1pPr>
            <a:lvl2pPr marL="742950" indent="-285750">
              <a:spcBef>
                <a:spcPct val="20000"/>
              </a:spcBef>
              <a:buChar char="•"/>
              <a:defRPr sz="1400" b="1">
                <a:solidFill>
                  <a:schemeClr val="tx1"/>
                </a:solidFill>
                <a:latin typeface="Verdana" panose="020B0604030504040204" pitchFamily="34" charset="0"/>
              </a:defRPr>
            </a:lvl2pPr>
            <a:lvl3pPr marL="1143000" indent="-228600">
              <a:spcBef>
                <a:spcPct val="20000"/>
              </a:spcBef>
              <a:buChar char="•"/>
              <a:defRPr sz="1400" b="1">
                <a:solidFill>
                  <a:schemeClr val="tx1"/>
                </a:solidFill>
                <a:latin typeface="Verdana" panose="020B0604030504040204" pitchFamily="34" charset="0"/>
              </a:defRPr>
            </a:lvl3pPr>
            <a:lvl4pPr marL="1600200" indent="-228600">
              <a:spcBef>
                <a:spcPct val="20000"/>
              </a:spcBef>
              <a:buChar char="•"/>
              <a:defRPr sz="1400" b="1">
                <a:solidFill>
                  <a:schemeClr val="tx1"/>
                </a:solidFill>
                <a:latin typeface="Verdana" panose="020B0604030504040204" pitchFamily="34" charset="0"/>
              </a:defRPr>
            </a:lvl4pPr>
            <a:lvl5pPr marL="2057400" indent="-228600">
              <a:spcBef>
                <a:spcPct val="20000"/>
              </a:spcBef>
              <a:buChar char="•"/>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a:spcBef>
                <a:spcPct val="0"/>
              </a:spcBef>
              <a:buFontTx/>
              <a:buNone/>
            </a:pPr>
            <a:r>
              <a:rPr lang="en-US" altLang="en-US" b="0">
                <a:solidFill>
                  <a:srgbClr val="0000FF"/>
                </a:solidFill>
                <a:latin typeface="Arial" panose="020B0604020202020204" pitchFamily="34" charset="0"/>
              </a:rPr>
              <a:t>Department of AI&amp;DS</a:t>
            </a:r>
            <a:endParaRPr lang="en-US" altLang="en-US" b="0">
              <a:solidFill>
                <a:srgbClr val="0000FF"/>
              </a:solidFill>
              <a:latin typeface="Arial" panose="020B0604020202020204" pitchFamily="34" charset="0"/>
            </a:endParaRPr>
          </a:p>
        </p:txBody>
      </p:sp>
      <p:sp>
        <p:nvSpPr>
          <p:cNvPr id="8" name="TextBox 7"/>
          <p:cNvSpPr txBox="1"/>
          <p:nvPr/>
        </p:nvSpPr>
        <p:spPr>
          <a:xfrm>
            <a:off x="762000" y="533400"/>
            <a:ext cx="8229600" cy="5262979"/>
          </a:xfrm>
          <a:prstGeom prst="rect">
            <a:avLst/>
          </a:prstGeom>
          <a:noFill/>
        </p:spPr>
        <p:txBody>
          <a:bodyPr wrap="square">
            <a:spAutoFit/>
          </a:bodyPr>
          <a:lstStyle/>
          <a:p>
            <a:pPr algn="just"/>
            <a:r>
              <a:rPr lang="en-US" sz="1800" dirty="0">
                <a:solidFill>
                  <a:srgbClr val="000099"/>
                </a:solidFill>
                <a:latin typeface="Arial" panose="020B0604020202020204" pitchFamily="34" charset="0"/>
                <a:cs typeface="Arial" panose="020B0604020202020204" pitchFamily="34" charset="0"/>
              </a:rPr>
              <a:t>Title: </a:t>
            </a:r>
            <a:r>
              <a:rPr lang="en-US" sz="1800" dirty="0">
                <a:latin typeface="Arial" panose="020B0604020202020204" pitchFamily="34" charset="0"/>
                <a:cs typeface="Arial" panose="020B0604020202020204" pitchFamily="34" charset="0"/>
              </a:rPr>
              <a:t>Crossing or Not? Context-Based Recognition of Pedestrian Crossing Intention in the Urban Environment</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Authors: </a:t>
            </a:r>
            <a:r>
              <a:rPr lang="en-US" sz="1800" dirty="0">
                <a:latin typeface="Arial" panose="020B0604020202020204" pitchFamily="34" charset="0"/>
                <a:cs typeface="Arial" panose="020B0604020202020204" pitchFamily="34" charset="0"/>
              </a:rPr>
              <a:t>B. Yang, W. Zhan, P. Wang, C. Chan, Y. Cai, N. Wang</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Published in: </a:t>
            </a:r>
            <a:r>
              <a:rPr lang="en-US" sz="1800" dirty="0">
                <a:latin typeface="Arial" panose="020B0604020202020204" pitchFamily="34" charset="0"/>
                <a:cs typeface="Arial" panose="020B0604020202020204" pitchFamily="34" charset="0"/>
              </a:rPr>
              <a:t>IEEE Transactions on Intelligent Transportation Systems</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Publication Date: </a:t>
            </a:r>
            <a:r>
              <a:rPr lang="en-US" sz="1800" dirty="0">
                <a:latin typeface="Arial" panose="020B0604020202020204" pitchFamily="34" charset="0"/>
                <a:cs typeface="Arial" panose="020B0604020202020204" pitchFamily="34" charset="0"/>
              </a:rPr>
              <a:t>June 2022</a:t>
            </a:r>
            <a:endParaRPr lang="en-IN" sz="1800" dirty="0">
              <a:latin typeface="Arial" panose="020B0604020202020204" pitchFamily="34" charset="0"/>
              <a:cs typeface="Arial" panose="020B0604020202020204" pitchFamily="34" charset="0"/>
            </a:endParaRPr>
          </a:p>
          <a:p>
            <a:pPr algn="just"/>
            <a:r>
              <a:rPr lang="en-IN" sz="1800" dirty="0">
                <a:latin typeface="Arial" panose="020B0604020202020204" pitchFamily="34" charset="0"/>
                <a:cs typeface="Arial" panose="020B0604020202020204" pitchFamily="34" charset="0"/>
              </a:rPr>
              <a:t>Merits</a:t>
            </a:r>
            <a:endParaRPr lang="en-IN" sz="18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Using Resnet3D  to automatically detect the starting actions of pedestrians before they cross</a:t>
            </a:r>
            <a:endParaRPr lang="en-IN" sz="1600" b="0" dirty="0">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framework is effective even under challenging conditions like occlusions, dim lighting, and large distances, outperforming skeleton-based approaches.</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Achieves superior performance</a:t>
            </a:r>
            <a:endParaRPr lang="en-IN" sz="1800" dirty="0">
              <a:latin typeface="Arial" panose="020B0604020202020204" pitchFamily="34" charset="0"/>
              <a:cs typeface="Arial" panose="020B0604020202020204" pitchFamily="34" charset="0"/>
            </a:endParaRPr>
          </a:p>
          <a:p>
            <a:pPr algn="just"/>
            <a:r>
              <a:rPr lang="en-IN" sz="1800" dirty="0">
                <a:latin typeface="Arial" panose="020B0604020202020204" pitchFamily="34" charset="0"/>
                <a:cs typeface="Arial" panose="020B0604020202020204" pitchFamily="34" charset="0"/>
              </a:rPr>
              <a:t>Demerits</a:t>
            </a:r>
            <a:endParaRPr lang="en-IN" sz="18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The use of ResNet3D and Faster-RCNN increases computational complexity, limiting real-time applicability.</a:t>
            </a:r>
            <a:endParaRPr lang="en-US" sz="16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Requires accurate environmental and vehicle state data.</a:t>
            </a:r>
            <a:endParaRPr lang="en-IN" sz="1600" b="0" dirty="0">
              <a:latin typeface="Arial" panose="020B0604020202020204" pitchFamily="34" charset="0"/>
              <a:cs typeface="Arial" panose="020B0604020202020204" pitchFamily="34" charset="0"/>
            </a:endParaRPr>
          </a:p>
          <a:p>
            <a:pPr algn="just"/>
            <a:endParaRPr lang="en-IN" sz="1800"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Footer Placeholder 3"/>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400" b="1">
                <a:solidFill>
                  <a:schemeClr val="tx1"/>
                </a:solidFill>
                <a:latin typeface="Verdana" panose="020B0604030504040204" pitchFamily="34" charset="0"/>
              </a:defRPr>
            </a:lvl1pPr>
            <a:lvl2pPr marL="742950" indent="-285750">
              <a:spcBef>
                <a:spcPct val="20000"/>
              </a:spcBef>
              <a:buChar char="•"/>
              <a:defRPr sz="1400" b="1">
                <a:solidFill>
                  <a:schemeClr val="tx1"/>
                </a:solidFill>
                <a:latin typeface="Verdana" panose="020B0604030504040204" pitchFamily="34" charset="0"/>
              </a:defRPr>
            </a:lvl2pPr>
            <a:lvl3pPr marL="1143000" indent="-228600">
              <a:spcBef>
                <a:spcPct val="20000"/>
              </a:spcBef>
              <a:buChar char="•"/>
              <a:defRPr sz="1400" b="1">
                <a:solidFill>
                  <a:schemeClr val="tx1"/>
                </a:solidFill>
                <a:latin typeface="Verdana" panose="020B0604030504040204" pitchFamily="34" charset="0"/>
              </a:defRPr>
            </a:lvl3pPr>
            <a:lvl4pPr marL="1600200" indent="-228600">
              <a:spcBef>
                <a:spcPct val="20000"/>
              </a:spcBef>
              <a:buChar char="•"/>
              <a:defRPr sz="1400" b="1">
                <a:solidFill>
                  <a:schemeClr val="tx1"/>
                </a:solidFill>
                <a:latin typeface="Verdana" panose="020B0604030504040204" pitchFamily="34" charset="0"/>
              </a:defRPr>
            </a:lvl4pPr>
            <a:lvl5pPr marL="2057400" indent="-228600">
              <a:spcBef>
                <a:spcPct val="20000"/>
              </a:spcBef>
              <a:buChar char="•"/>
              <a:defRPr sz="1400" b="1">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b="1">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b="1">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b="1">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b="1">
                <a:solidFill>
                  <a:schemeClr val="tx1"/>
                </a:solidFill>
                <a:latin typeface="Verdana" panose="020B0604030504040204" pitchFamily="34" charset="0"/>
              </a:defRPr>
            </a:lvl9pPr>
          </a:lstStyle>
          <a:p>
            <a:pPr>
              <a:spcBef>
                <a:spcPct val="0"/>
              </a:spcBef>
              <a:buFontTx/>
              <a:buNone/>
            </a:pPr>
            <a:r>
              <a:rPr lang="en-US" altLang="en-US" b="0">
                <a:solidFill>
                  <a:srgbClr val="0000FF"/>
                </a:solidFill>
                <a:latin typeface="Arial" panose="020B0604020202020204" pitchFamily="34" charset="0"/>
              </a:rPr>
              <a:t>Department of AI&amp;DS</a:t>
            </a:r>
            <a:endParaRPr lang="en-US" altLang="en-US" b="0">
              <a:solidFill>
                <a:srgbClr val="0000FF"/>
              </a:solidFill>
              <a:latin typeface="Arial" panose="020B0604020202020204" pitchFamily="34" charset="0"/>
            </a:endParaRPr>
          </a:p>
        </p:txBody>
      </p:sp>
      <p:sp>
        <p:nvSpPr>
          <p:cNvPr id="8" name="TextBox 7"/>
          <p:cNvSpPr txBox="1"/>
          <p:nvPr/>
        </p:nvSpPr>
        <p:spPr>
          <a:xfrm>
            <a:off x="762000" y="533400"/>
            <a:ext cx="8229600" cy="4892675"/>
          </a:xfrm>
          <a:prstGeom prst="rect">
            <a:avLst/>
          </a:prstGeom>
          <a:noFill/>
        </p:spPr>
        <p:txBody>
          <a:bodyPr wrap="square">
            <a:spAutoFit/>
          </a:bodyPr>
          <a:lstStyle/>
          <a:p>
            <a:pPr algn="just"/>
            <a:r>
              <a:rPr lang="en-US" sz="1800" dirty="0">
                <a:solidFill>
                  <a:srgbClr val="000099"/>
                </a:solidFill>
                <a:latin typeface="Arial" panose="020B0604020202020204" pitchFamily="34" charset="0"/>
                <a:cs typeface="Arial" panose="020B0604020202020204" pitchFamily="34" charset="0"/>
              </a:rPr>
              <a:t>Title: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TrouSPINet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Spatio</a:t>
            </a:r>
            <a:r>
              <a:rPr lang="en-US" sz="1800" dirty="0">
                <a:latin typeface="Arial" panose="020B0604020202020204" pitchFamily="34" charset="0"/>
                <a:cs typeface="Arial" panose="020B0604020202020204" pitchFamily="34" charset="0"/>
              </a:rPr>
              <a:t>-temporal attention on parallel </a:t>
            </a:r>
            <a:r>
              <a:rPr lang="en-US" sz="1800" dirty="0" err="1">
                <a:latin typeface="Arial" panose="020B0604020202020204" pitchFamily="34" charset="0"/>
                <a:cs typeface="Arial" panose="020B0604020202020204" pitchFamily="34" charset="0"/>
              </a:rPr>
              <a:t>atrous</a:t>
            </a:r>
            <a:r>
              <a:rPr lang="en-US" sz="1800" dirty="0">
                <a:latin typeface="Arial" panose="020B0604020202020204" pitchFamily="34" charset="0"/>
                <a:cs typeface="Arial" panose="020B0604020202020204" pitchFamily="34" charset="0"/>
              </a:rPr>
              <a:t> convolutions and UGRUs for skeletal pedestrian crossing prediction</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Authors: </a:t>
            </a:r>
            <a:r>
              <a:rPr lang="en-US" sz="1800" dirty="0">
                <a:latin typeface="Arial" panose="020B0604020202020204" pitchFamily="34" charset="0"/>
                <a:cs typeface="Arial" panose="020B0604020202020204" pitchFamily="34" charset="0"/>
              </a:rPr>
              <a:t>J. </a:t>
            </a:r>
            <a:r>
              <a:rPr lang="en-US" sz="1800" dirty="0" err="1">
                <a:latin typeface="Arial" panose="020B0604020202020204" pitchFamily="34" charset="0"/>
                <a:cs typeface="Arial" panose="020B0604020202020204" pitchFamily="34" charset="0"/>
              </a:rPr>
              <a:t>Gesnouin</a:t>
            </a:r>
            <a:r>
              <a:rPr lang="en-US" sz="1800" dirty="0">
                <a:latin typeface="Arial" panose="020B0604020202020204" pitchFamily="34" charset="0"/>
                <a:cs typeface="Arial" panose="020B0604020202020204" pitchFamily="34" charset="0"/>
              </a:rPr>
              <a:t>, S. </a:t>
            </a:r>
            <a:r>
              <a:rPr lang="en-US" sz="1800" dirty="0" err="1">
                <a:latin typeface="Arial" panose="020B0604020202020204" pitchFamily="34" charset="0"/>
                <a:cs typeface="Arial" panose="020B0604020202020204" pitchFamily="34" charset="0"/>
              </a:rPr>
              <a:t>Pechberti</a:t>
            </a:r>
            <a:r>
              <a:rPr lang="en-US" sz="1800" dirty="0">
                <a:latin typeface="Arial" panose="020B0604020202020204" pitchFamily="34" charset="0"/>
                <a:cs typeface="Arial" panose="020B0604020202020204" pitchFamily="34" charset="0"/>
              </a:rPr>
              <a:t>, B. </a:t>
            </a:r>
            <a:r>
              <a:rPr lang="en-US" sz="1800" dirty="0" err="1">
                <a:latin typeface="Arial" panose="020B0604020202020204" pitchFamily="34" charset="0"/>
                <a:cs typeface="Arial" panose="020B0604020202020204" pitchFamily="34" charset="0"/>
              </a:rPr>
              <a:t>Stanciulcscu</a:t>
            </a:r>
            <a:r>
              <a:rPr lang="en-US" sz="1800" dirty="0">
                <a:latin typeface="Arial" panose="020B0604020202020204" pitchFamily="34" charset="0"/>
                <a:cs typeface="Arial" panose="020B0604020202020204" pitchFamily="34" charset="0"/>
              </a:rPr>
              <a:t>, and F. </a:t>
            </a:r>
            <a:r>
              <a:rPr lang="en-US" sz="1800" dirty="0" err="1">
                <a:latin typeface="Arial" panose="020B0604020202020204" pitchFamily="34" charset="0"/>
                <a:cs typeface="Arial" panose="020B0604020202020204" pitchFamily="34" charset="0"/>
              </a:rPr>
              <a:t>Moutarde</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Published in: </a:t>
            </a:r>
            <a:r>
              <a:rPr lang="en-US" sz="1800" dirty="0">
                <a:latin typeface="Arial" panose="020B0604020202020204" pitchFamily="34" charset="0"/>
                <a:cs typeface="Arial" panose="020B0604020202020204" pitchFamily="34" charset="0"/>
              </a:rPr>
              <a:t>Proceedings of the 16th IEEE International Conference on Automatic Face and Gesture Recognition (FG)</a:t>
            </a:r>
            <a:endParaRPr lang="en-US" sz="1800" dirty="0">
              <a:latin typeface="Arial" panose="020B0604020202020204" pitchFamily="34" charset="0"/>
              <a:cs typeface="Arial" panose="020B0604020202020204" pitchFamily="34" charset="0"/>
            </a:endParaRPr>
          </a:p>
          <a:p>
            <a:pPr algn="just"/>
            <a:r>
              <a:rPr lang="en-US" sz="1800" dirty="0">
                <a:solidFill>
                  <a:srgbClr val="000099"/>
                </a:solidFill>
                <a:latin typeface="Arial" panose="020B0604020202020204" pitchFamily="34" charset="0"/>
                <a:cs typeface="Arial" panose="020B0604020202020204" pitchFamily="34" charset="0"/>
              </a:rPr>
              <a:t>Publication Date:</a:t>
            </a:r>
            <a:r>
              <a:rPr lang="en-US" sz="1800" dirty="0">
                <a:latin typeface="Arial" panose="020B0604020202020204" pitchFamily="34" charset="0"/>
                <a:cs typeface="Arial" panose="020B0604020202020204" pitchFamily="34" charset="0"/>
              </a:rPr>
              <a:t> December 2021</a:t>
            </a:r>
            <a:endParaRPr lang="en-IN" sz="1800" dirty="0">
              <a:latin typeface="Arial" panose="020B0604020202020204" pitchFamily="34" charset="0"/>
              <a:cs typeface="Arial" panose="020B0604020202020204" pitchFamily="34" charset="0"/>
            </a:endParaRPr>
          </a:p>
          <a:p>
            <a:pPr algn="just"/>
            <a:r>
              <a:rPr lang="en-IN" sz="1800" dirty="0">
                <a:latin typeface="Arial" panose="020B0604020202020204" pitchFamily="34" charset="0"/>
                <a:cs typeface="Arial" panose="020B0604020202020204" pitchFamily="34" charset="0"/>
              </a:rPr>
              <a:t>Merits</a:t>
            </a:r>
            <a:endParaRPr lang="en-IN" sz="18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The proposed approach uses a multi-branch architecture that combines </a:t>
            </a:r>
            <a:r>
              <a:rPr lang="en-US" sz="1600" b="0" dirty="0" err="1">
                <a:latin typeface="Arial" panose="020B0604020202020204" pitchFamily="34" charset="0"/>
                <a:cs typeface="Arial" panose="020B0604020202020204" pitchFamily="34" charset="0"/>
              </a:rPr>
              <a:t>spatio</a:t>
            </a:r>
            <a:r>
              <a:rPr lang="en-US" sz="1600" b="0" dirty="0">
                <a:latin typeface="Arial" panose="020B0604020202020204" pitchFamily="34" charset="0"/>
                <a:cs typeface="Arial" panose="020B0604020202020204" pitchFamily="34" charset="0"/>
              </a:rPr>
              <a:t>-temporal features extracted through 2D convolutions and self-attention, as well as Euclidean pairwise distances encoded , allowing it to capture features for pedestrian action patterns at multiple temporal resolutions.</a:t>
            </a:r>
            <a:endParaRPr lang="en-IN" sz="1800" dirty="0">
              <a:latin typeface="Arial" panose="020B0604020202020204" pitchFamily="34" charset="0"/>
              <a:cs typeface="Arial" panose="020B0604020202020204" pitchFamily="34" charset="0"/>
            </a:endParaRPr>
          </a:p>
          <a:p>
            <a:pPr algn="just"/>
            <a:r>
              <a:rPr lang="en-IN" sz="1800" dirty="0">
                <a:latin typeface="Arial" panose="020B0604020202020204" pitchFamily="34" charset="0"/>
                <a:cs typeface="Arial" panose="020B0604020202020204" pitchFamily="34" charset="0"/>
              </a:rPr>
              <a:t>Demerits</a:t>
            </a:r>
            <a:endParaRPr lang="en-IN" sz="18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err="1">
                <a:latin typeface="Arial" panose="020B0604020202020204" pitchFamily="34" charset="0"/>
                <a:cs typeface="Arial" panose="020B0604020202020204" pitchFamily="34" charset="0"/>
              </a:rPr>
              <a:t>TrouSPI</a:t>
            </a:r>
            <a:r>
              <a:rPr lang="en-US" sz="1600" b="0" dirty="0">
                <a:latin typeface="Arial" panose="020B0604020202020204" pitchFamily="34" charset="0"/>
                <a:cs typeface="Arial" panose="020B0604020202020204" pitchFamily="34" charset="0"/>
              </a:rPr>
              <a:t>-Net relies on an additional network to compute pedestrian body poses, which may add complexity and computational overhead to the overall system.</a:t>
            </a:r>
            <a:endParaRPr lang="en-US" sz="1600" b="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600" b="0" dirty="0">
                <a:latin typeface="Arial" panose="020B0604020202020204" pitchFamily="34" charset="0"/>
                <a:cs typeface="Arial" panose="020B0604020202020204" pitchFamily="34" charset="0"/>
              </a:rPr>
              <a:t>Finetuning gives more optimized results. </a:t>
            </a:r>
            <a:endParaRPr lang="en-IN" sz="1800" dirty="0">
              <a:latin typeface="Arial" panose="020B0604020202020204" pitchFamily="34" charset="0"/>
              <a:cs typeface="Arial" panose="020B0604020202020204" pitchFamily="34" charset="0"/>
            </a:endParaRPr>
          </a:p>
        </p:txBody>
      </p:sp>
    </p:spTree>
  </p:cSld>
  <p:clrMapOvr>
    <a:masterClrMapping/>
  </p:clrMapOvr>
  <p:transition>
    <p:zoom/>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457200" marR="0" indent="0" algn="l" defTabSz="914400" rtl="0" eaLnBrk="1" fontAlgn="base" latinLnBrk="0" hangingPunct="1">
          <a:lnSpc>
            <a:spcPct val="100000"/>
          </a:lnSpc>
          <a:spcBef>
            <a:spcPct val="20000"/>
          </a:spcBef>
          <a:spcAft>
            <a:spcPct val="0"/>
          </a:spcAft>
          <a:buClrTx/>
          <a:buSzTx/>
          <a:buFontTx/>
          <a:buChar char="•"/>
          <a:defRPr kumimoji="0" lang="en-US" sz="1400" b="1" i="0" u="none" strike="noStrike" cap="none" normalizeH="0" baseline="0" smtClean="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457200" marR="0" indent="0" algn="l" defTabSz="914400" rtl="0" eaLnBrk="1" fontAlgn="base" latinLnBrk="0" hangingPunct="1">
          <a:lnSpc>
            <a:spcPct val="100000"/>
          </a:lnSpc>
          <a:spcBef>
            <a:spcPct val="20000"/>
          </a:spcBef>
          <a:spcAft>
            <a:spcPct val="0"/>
          </a:spcAft>
          <a:buClrTx/>
          <a:buSzTx/>
          <a:buFontTx/>
          <a:buChar char="•"/>
          <a:defRPr kumimoji="0" lang="en-US" sz="1400" b="1" i="0" u="none" strike="noStrike" cap="none" normalizeH="0" baseline="0" smtClean="0">
            <a:ln>
              <a:noFill/>
            </a:ln>
            <a:solidFill>
              <a:schemeClr val="tx1"/>
            </a:solidFill>
            <a:effectLst/>
            <a:latin typeface="Verdana" panose="020B0604030504040204"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14656</Words>
  <Application>WPS Presentation</Application>
  <PresentationFormat>On-screen Show (4:3)</PresentationFormat>
  <Paragraphs>519</Paragraphs>
  <Slides>52</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52</vt:i4>
      </vt:variant>
    </vt:vector>
  </HeadingPairs>
  <TitlesOfParts>
    <vt:vector size="70" baseType="lpstr">
      <vt:lpstr>Arial</vt:lpstr>
      <vt:lpstr>SimSun</vt:lpstr>
      <vt:lpstr>Wingdings</vt:lpstr>
      <vt:lpstr>Verdana</vt:lpstr>
      <vt:lpstr>Times New Roman</vt:lpstr>
      <vt:lpstr>Calibri Light</vt:lpstr>
      <vt:lpstr>Alatsi</vt:lpstr>
      <vt:lpstr>Microsoft YaHei</vt:lpstr>
      <vt:lpstr>Arial Unicode MS</vt:lpstr>
      <vt:lpstr>Sanchez</vt:lpstr>
      <vt:lpstr>Inter</vt:lpstr>
      <vt:lpstr>Segoe Print</vt:lpstr>
      <vt:lpstr>NimbusRomNo9L-ReguItal</vt:lpstr>
      <vt:lpstr>__Inter_d65c78</vt:lpstr>
      <vt:lpstr>Calibri</vt:lpstr>
      <vt:lpstr>BatangChe</vt:lpstr>
      <vt:lpstr>Default Design</vt:lpstr>
      <vt:lpstr>Custom Design</vt:lpstr>
      <vt:lpstr>Pedestrian Crossing Intention Prediction  From Surveillance Videos  for Over-the-Horizon  Safety Warning</vt:lpstr>
      <vt:lpstr>Road Crossing Environment - Overview</vt:lpstr>
      <vt:lpstr>      Views of Road Crossing Environment</vt:lpstr>
      <vt:lpstr> Aim</vt:lpstr>
      <vt:lpstr>Objective</vt:lpstr>
      <vt:lpstr>Specification</vt:lpstr>
      <vt:lpstr>Literature Survey</vt:lpstr>
      <vt:lpstr>PowerPoint 演示文稿</vt:lpstr>
      <vt:lpstr>PowerPoint 演示文稿</vt:lpstr>
      <vt:lpstr>PowerPoint 演示文稿</vt:lpstr>
      <vt:lpstr>PowerPoint 演示文稿</vt:lpstr>
      <vt:lpstr>System Design</vt:lpstr>
      <vt:lpstr>PowerPoint 演示文稿</vt:lpstr>
      <vt:lpstr>PowerPoint 演示文稿</vt:lpstr>
      <vt:lpstr>PowerPoint 演示文稿</vt:lpstr>
      <vt:lpstr>PowerPoint 演示文稿</vt:lpstr>
      <vt:lpstr>Modules</vt:lpstr>
      <vt:lpstr>1. Data Pre Processing</vt:lpstr>
      <vt:lpstr>2. PEDESTRIAN CENTRIC ENVIRONMENT FEATURES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Layer Details </vt:lpstr>
      <vt:lpstr>PowerPoint 演示文稿</vt:lpstr>
      <vt:lpstr>Layer Details</vt:lpstr>
      <vt:lpstr>PowerPoint 演示文稿</vt:lpstr>
      <vt:lpstr>PowerPoint 演示文稿</vt:lpstr>
      <vt:lpstr>Layer Details </vt:lpstr>
      <vt:lpstr>PowerPoint 演示文稿</vt:lpstr>
      <vt:lpstr>Layer Details</vt:lpstr>
      <vt:lpstr>PowerPoint 演示文稿</vt:lpstr>
      <vt:lpstr>PowerPoint 演示文稿</vt:lpstr>
      <vt:lpstr>PowerPoint 演示文稿</vt:lpstr>
      <vt:lpstr>Implementation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SWOT ANALYSIS</vt:lpstr>
      <vt:lpstr>PowerPoint 演示文稿</vt:lpstr>
      <vt:lpstr>PowerPoint 演示文稿</vt:lpstr>
      <vt:lpstr>PowerPoint 演示文稿</vt:lpstr>
      <vt:lpstr>PowerPoint 演示文稿</vt:lpstr>
    </vt:vector>
  </TitlesOfParts>
  <Company>rightgen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rightgen2</dc:creator>
  <cp:lastModifiedBy>WPS_1716021609</cp:lastModifiedBy>
  <cp:revision>387</cp:revision>
  <dcterms:created xsi:type="dcterms:W3CDTF">2001-09-21T16:07:00Z</dcterms:created>
  <dcterms:modified xsi:type="dcterms:W3CDTF">2024-12-20T05:19:31Z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21A117C2B6914C34B558BFD0B7B46DA9_12</vt:lpwstr>
  </property>
  <property fmtid="{D5CDD505-2E9C-101B-9397-08002B2CF9AE}" pid="3" name="KSOProductBuildVer">
    <vt:lpwstr>1033-12.2.0.19307</vt:lpwstr>
  </property>
</Properties>
</file>